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8" r:id="rId2"/>
    <p:sldId id="279" r:id="rId3"/>
    <p:sldId id="258" r:id="rId4"/>
    <p:sldId id="259" r:id="rId5"/>
    <p:sldId id="265" r:id="rId6"/>
    <p:sldId id="269" r:id="rId7"/>
    <p:sldId id="263" r:id="rId8"/>
    <p:sldId id="268" r:id="rId9"/>
    <p:sldId id="264" r:id="rId10"/>
    <p:sldId id="267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4E27FF5-6075-4AA2-8BE2-5F7998F76E8C (video-conver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18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603448"/>
            <a:ext cx="155424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2708920"/>
          <a:ext cx="8064895" cy="3678238"/>
        </p:xfrm>
        <a:graphic>
          <a:graphicData uri="http://schemas.openxmlformats.org/drawingml/2006/table">
            <a:tbl>
              <a:tblPr/>
              <a:tblGrid>
                <a:gridCol w="296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4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2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Заработная плата        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Прибыль предприятия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5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Личное подсобное хозяйство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Процент по банковским вкладам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25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Социальные выплаты государства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Средства от сдачи внаём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268760"/>
            <a:ext cx="70148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Определите </a:t>
            </a:r>
          </a:p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фиксированный и переменный доход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2708920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5157192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68764" y="3933056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73220" y="5229200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01212" y="3861048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01212" y="2780928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470256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Рассчитайте </a:t>
            </a:r>
          </a:p>
          <a:p>
            <a:pPr marL="914400" indent="-914400" algn="just">
              <a:buAutoNum type="arabicPeriod"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Фиксированный доход</a:t>
            </a:r>
          </a:p>
          <a:p>
            <a:pPr marL="914400" indent="-914400" algn="just">
              <a:buAutoNum type="arabicPeriod"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Переменный доход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2060848"/>
          <a:ext cx="7920879" cy="3816424"/>
        </p:xfrm>
        <a:graphic>
          <a:graphicData uri="http://schemas.openxmlformats.org/drawingml/2006/table">
            <a:tbl>
              <a:tblPr/>
              <a:tblGrid>
                <a:gridCol w="6818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Зарплата папы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30000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Премия мамы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15000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Кредит на покупку туристической путёвки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50000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Пенсия бабушки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10000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Зарплата мамы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25000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Выигрыш в лотерею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Прибыль от продажи клубники с дачного участка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7000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Стипендия брата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3000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07704" y="5780782"/>
            <a:ext cx="43849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Фиксированный -68000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Переменный-73000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4595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1.Изучить условия труда несовершеннолетних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Найти ошибки в тексте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164134"/>
            <a:ext cx="885641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Выдержки из Трудового кодекса: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14 лет с согласия одного из родителей в свободное от учёбы время подросток может трудиться по договору, выполняя лёгкую работу.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трудовой смены для 14-16-летних подростков, совмещающих труд с учёбой, не более 2,5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часов в день; для 16-18-летних – 3,5 часа.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Ночной труд и сверхурочные работы запрещены.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Оплачиваемый отпуск несовершеннолетним предоставляется до истечения шести месяцев в любое удобное время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Продолжительность отпуска удлиненная – 31 календарный день.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Запрещается устанавливать подросткам испытательный срок.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14-летнюю Золушку мачеха отправила на работу в супермаркет. Девочка должна была работать продавцом в торговом зале,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также помогать грузчикам на складе – переносить тяжёлые вещи. Отец Золушки ничего об этом не знал, так как дочь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хотела его расстраивать.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приёме девочка устно обговорила условия своей работы с директором и приступила к исполнению обязанностей.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Работала она с 6.00 до 21.00 5 дней в неделю – с понедельника по пятницу. Во время испытательного срока (в течение трёх месяцев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она должна была проявить себя, после чего хозяйка должна была принять решение: оставить Золушку на работе или уволить.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Однажды хозяйка вызвала Золушку и сказала: «Скоро новогодний бал. Королевский повар придёт покупать продукты в выходные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поэтому тебе необходимо поработать дополнительно в субботу и воскресенье». Девочка не только проработала все выходные,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и осталась в ночную смену, чтобы выполнить задание хозяйки.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Золушка проработала в супермаркете год, и надеялась, что сможет получить оплачиваемый отпуск. Однако директор уехала отдыхать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тридесятое царство, а Золушку в отпуск не отпустила. Она сказала, что даст ей 2 недели, но только тогда, когда наймёт нового человека.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60648"/>
            <a:ext cx="2565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Ответы: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8017" y="908720"/>
            <a:ext cx="8975983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Работа, на которую устраивается несовершеннолетний, не должна причинять вреда его здоровью.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приёме на работу между работником и работодателем составляется трудовой договор в письменной форме (в 2 экземплярах).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допускает принятие на работу лиц, достигших 14-15 лет, только с согласия родителей (опекунов, законных представителей).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Отец золушки должен был дать своё согласие, в ином случае это незаконно.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4.Время работы несовершеннолетних в возрасте 14-15 лет на должно превышать 4 часов в день.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5.Несовершеннолетним испытательный срок не устанавливается.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6.Запрещается применение труда несовершеннолетних ночное время и выходные дни.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7.Ежегодный отпуск несовершеннолетних равен 31 календарному дню и предоставляется в удобное для несовершеннолетнего время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651" y="476672"/>
            <a:ext cx="7227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Семейный бюджет- это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60848"/>
            <a:ext cx="9361345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редварительно составленная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роспись будущих доходов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и расходов семьи на некоторый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период времени( месяц, квартал, год)</a:t>
            </a:r>
            <a:endParaRPr lang="ru-RU" sz="4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866909"/>
            <a:ext cx="828483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Рассмотрим бюджет нескольких семей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группа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 молодоженов;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группа- бюджет пенсионеров;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группа- семья с 1 ребенком;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группа- многодетная семья.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5733256"/>
            <a:ext cx="66150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нужно сделать, чтобы исправить ситуацию?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69280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Зачем необходим бюджет?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849604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-что соотнести свои доходы и потребности</a:t>
            </a:r>
          </a:p>
          <a:p>
            <a:pPr algn="just"/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-чтобы понять, что для </a:t>
            </a:r>
          </a:p>
          <a:p>
            <a:pPr algn="just"/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семьи первостепенно в данное время</a:t>
            </a:r>
          </a:p>
          <a:p>
            <a:pPr algn="just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-чтобы сэкономить средства семьи</a:t>
            </a:r>
          </a:p>
          <a:p>
            <a:pPr algn="just"/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-научиться быть бережливыми</a:t>
            </a:r>
          </a:p>
          <a:p>
            <a:pPr algn="just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-чтобы договориться друг с другом о расходах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95536" y="188640"/>
            <a:ext cx="3502025" cy="354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Определите</a:t>
            </a:r>
            <a:r>
              <a:rPr kumimoji="0" lang="ru-RU" sz="2000" b="1" i="0" u="none" strike="noStrike" kern="1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 Black"/>
                <a:ea typeface="+mn-ea"/>
                <a:cs typeface="+mn-cs"/>
              </a:rPr>
              <a:t> </a:t>
            </a:r>
            <a:r>
              <a:rPr kumimoji="0" lang="ru-RU" sz="2000" b="1" i="0" u="none" strike="noStrike" kern="1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тему урока</a:t>
            </a:r>
            <a:r>
              <a:rPr kumimoji="0" lang="ru-RU" sz="2000" b="1" i="0" u="none" strike="noStrike" kern="10" cap="none" spc="0" normalizeH="0" baseline="0" noProof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?</a:t>
            </a:r>
            <a:endParaRPr kumimoji="0" lang="ru-RU" sz="2000" b="1" i="0" u="none" strike="noStrike" kern="1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692696"/>
            <a:ext cx="41044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“Где логика?”</a:t>
            </a:r>
            <a:endParaRPr kumimoji="0" lang="ru-RU" sz="36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187624" y="5661248"/>
          <a:ext cx="6072336" cy="365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74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47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4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555776" y="6237312"/>
          <a:ext cx="24719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403648" y="5301208"/>
            <a:ext cx="288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э</a:t>
            </a: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99792" y="5301208"/>
            <a:ext cx="288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</a:t>
            </a: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5373216"/>
            <a:ext cx="288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</a:t>
            </a: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39952" y="5373216"/>
            <a:ext cx="288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</a:t>
            </a: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6016" y="5373216"/>
            <a:ext cx="288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</a:t>
            </a: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64088" y="5373216"/>
            <a:ext cx="288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</a:t>
            </a: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84168" y="5373216"/>
            <a:ext cx="288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</a:t>
            </a: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04248" y="5373216"/>
            <a:ext cx="288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а</a:t>
            </a: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51720" y="5301208"/>
            <a:ext cx="288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</a:t>
            </a: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27784" y="5934670"/>
            <a:ext cx="288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</a:t>
            </a: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31840" y="5934670"/>
            <a:ext cx="288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е</a:t>
            </a: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63888" y="5934670"/>
            <a:ext cx="288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</a:t>
            </a: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39952" y="5934670"/>
            <a:ext cx="288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ь</a:t>
            </a: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44008" y="5934670"/>
            <a:ext cx="288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</a:t>
            </a: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Рисунок 32" descr="3840x2400_1442831_[www.ArtFile.ru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2427177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Рисунок 33" descr="3840x2400_1442831_[www.ArtFile.ru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772816"/>
            <a:ext cx="2427177" cy="1518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Рисунок 34" descr="3840x2400_1442831_[www.ArtFile.ru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772816"/>
            <a:ext cx="2427177" cy="1418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Рисунок 35" descr="3840x2400_1442831_[www.ArtFile.ru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0227" y="3573016"/>
            <a:ext cx="1533858" cy="1418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Рисунок 36" descr="3840x2400_1442831_[www.ArtFile.ru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91624" y="3573016"/>
            <a:ext cx="2171705" cy="1418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Рисунок 37" descr="3840x2400_1442831_[www.ArtFile.ru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3573016"/>
            <a:ext cx="2427177" cy="1226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871588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1" grpId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068960"/>
            <a:ext cx="77403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«Экономика семьи»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564904"/>
            <a:ext cx="77165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Определите каждый для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себя цель на наш урок,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запишите ее…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82891_61-p-fon-dlya-prezentatsii-domik-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4572508" cy="304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60648"/>
            <a:ext cx="4320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Доход -это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268760"/>
            <a:ext cx="774481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  денежные средства,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получаемых семьёй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 разных источников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5154" y="404664"/>
            <a:ext cx="77335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Определите и</a:t>
            </a:r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сточники дохода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420888"/>
          <a:ext cx="6095998" cy="2152650"/>
        </p:xfrm>
        <a:graphic>
          <a:graphicData uri="http://schemas.openxmlformats.org/drawingml/2006/table">
            <a:tbl>
              <a:tblPr/>
              <a:tblGrid>
                <a:gridCol w="608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4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Щ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54" marR="67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5589240"/>
          <a:ext cx="6029960" cy="179388"/>
        </p:xfrm>
        <a:graphic>
          <a:graphicData uri="http://schemas.openxmlformats.org/drawingml/2006/table">
            <a:tbl>
              <a:tblPr/>
              <a:tblGrid>
                <a:gridCol w="62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1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3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6" y="6021288"/>
          <a:ext cx="3147695" cy="179388"/>
        </p:xfrm>
        <a:graphic>
          <a:graphicData uri="http://schemas.openxmlformats.org/drawingml/2006/table">
            <a:tbl>
              <a:tblPr/>
              <a:tblGrid>
                <a:gridCol w="62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49411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Впишите словосочетание: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9552" y="3284984"/>
            <a:ext cx="576064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404664"/>
            <a:ext cx="5708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Источники дохода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276872"/>
            <a:ext cx="6408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/>
              <a:t>1.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2. </a:t>
            </a:r>
            <a:endParaRPr lang="ru-RU" sz="3200" dirty="0" smtClean="0"/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3.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4.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5.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6. </a:t>
            </a:r>
            <a:r>
              <a:rPr lang="en-US" sz="3200" dirty="0" smtClean="0"/>
              <a:t> </a:t>
            </a:r>
            <a:endParaRPr lang="ru-RU" sz="3200" dirty="0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08720"/>
            <a:ext cx="5708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Источники дохода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916831"/>
          <a:ext cx="8136904" cy="4456765"/>
        </p:xfrm>
        <a:graphic>
          <a:graphicData uri="http://schemas.openxmlformats.org/drawingml/2006/table">
            <a:tbl>
              <a:tblPr/>
              <a:tblGrid>
                <a:gridCol w="4068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Заработная плата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Прибыль предприятия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Личное подсобное хозяйство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Процент по банковским вкладам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Социальные выплаты государства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Средства от сдачи внаём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04664"/>
            <a:ext cx="4389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Доход бывает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2276872"/>
          <a:ext cx="7992887" cy="3960440"/>
        </p:xfrm>
        <a:graphic>
          <a:graphicData uri="http://schemas.openxmlformats.org/drawingml/2006/table">
            <a:tbl>
              <a:tblPr/>
              <a:tblGrid>
                <a:gridCol w="3996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Фиксированный</a:t>
                      </a: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28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/>
                          <a:ea typeface="Calibri"/>
                          <a:cs typeface="Times New Roman"/>
                        </a:rPr>
                        <a:t>установленный, не зависящий от качества труда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Переменный</a:t>
                      </a: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/>
                          <a:ea typeface="Calibri"/>
                          <a:cs typeface="Times New Roman"/>
                        </a:rPr>
                        <a:t>доход, который увеличивается или уменьшается в зависимости от изменения количества и качества труда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778</Words>
  <Application>Microsoft Office PowerPoint</Application>
  <PresentationFormat>Экран (4:3)</PresentationFormat>
  <Paragraphs>212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Панкратова</dc:creator>
  <cp:lastModifiedBy>ГИА 9</cp:lastModifiedBy>
  <cp:revision>54</cp:revision>
  <dcterms:created xsi:type="dcterms:W3CDTF">2017-01-29T10:21:43Z</dcterms:created>
  <dcterms:modified xsi:type="dcterms:W3CDTF">2022-05-24T08:43:43Z</dcterms:modified>
</cp:coreProperties>
</file>