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2"/>
  </p:notesMasterIdLst>
  <p:sldIdLst>
    <p:sldId id="267" r:id="rId2"/>
    <p:sldId id="277" r:id="rId3"/>
    <p:sldId id="264" r:id="rId4"/>
    <p:sldId id="263" r:id="rId5"/>
    <p:sldId id="265" r:id="rId6"/>
    <p:sldId id="268" r:id="rId7"/>
    <p:sldId id="266" r:id="rId8"/>
    <p:sldId id="269" r:id="rId9"/>
    <p:sldId id="257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Показатели успеваемости в начальной школе </a:t>
            </a:r>
          </a:p>
        </c:rich>
      </c:tx>
      <c:layout/>
      <c:spPr>
        <a:noFill/>
        <a:ln>
          <a:noFill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Абс. усп.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99.5</c:v>
                </c:pt>
                <c:pt idx="1">
                  <c:v>99.7</c:v>
                </c:pt>
                <c:pt idx="2">
                  <c:v>99.8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89-4458-8360-8F337A070DD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Кач.усп.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72.900000000000006</c:v>
                </c:pt>
                <c:pt idx="1">
                  <c:v>57</c:v>
                </c:pt>
                <c:pt idx="2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389-4458-8360-8F337A070DD3}"/>
            </c:ext>
          </c:extLst>
        </c:ser>
        <c:gapWidth val="65"/>
        <c:shape val="box"/>
        <c:axId val="148159872"/>
        <c:axId val="148173952"/>
        <c:axId val="0"/>
      </c:bar3DChart>
      <c:catAx>
        <c:axId val="14815987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173952"/>
        <c:crosses val="autoZero"/>
        <c:auto val="1"/>
        <c:lblAlgn val="ctr"/>
        <c:lblOffset val="100"/>
      </c:catAx>
      <c:valAx>
        <c:axId val="1481739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15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800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успеваемость</a:t>
            </a:r>
          </a:p>
          <a:p>
            <a:pPr>
              <a:defRPr sz="2800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2-4 классы</a:t>
            </a:r>
          </a:p>
        </c:rich>
      </c:tx>
      <c:layout>
        <c:manualLayout>
          <c:xMode val="edge"/>
          <c:yMode val="edge"/>
          <c:x val="0.17727459091545977"/>
          <c:y val="6.631176081445497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2085661141364919"/>
          <c:y val="0.23967712552140674"/>
          <c:w val="0.77931380717333243"/>
          <c:h val="0.675997016745614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2 А</c:v>
                </c:pt>
                <c:pt idx="1">
                  <c:v>2 Б</c:v>
                </c:pt>
                <c:pt idx="2">
                  <c:v>2 В</c:v>
                </c:pt>
                <c:pt idx="3">
                  <c:v>2 Г</c:v>
                </c:pt>
                <c:pt idx="4">
                  <c:v>2д</c:v>
                </c:pt>
                <c:pt idx="5">
                  <c:v>3а</c:v>
                </c:pt>
                <c:pt idx="6">
                  <c:v>3б</c:v>
                </c:pt>
                <c:pt idx="7">
                  <c:v>3в</c:v>
                </c:pt>
                <c:pt idx="8">
                  <c:v>3г</c:v>
                </c:pt>
                <c:pt idx="9">
                  <c:v>4а</c:v>
                </c:pt>
                <c:pt idx="10">
                  <c:v>4б</c:v>
                </c:pt>
                <c:pt idx="11">
                  <c:v>4в</c:v>
                </c:pt>
                <c:pt idx="12">
                  <c:v>4г</c:v>
                </c:pt>
              </c:strCache>
            </c:strRef>
          </c:cat>
          <c:val>
            <c:numRef>
              <c:f>Лист1!$B$2:$B$14</c:f>
              <c:numCache>
                <c:formatCode>0%</c:formatCode>
                <c:ptCount val="13"/>
                <c:pt idx="0">
                  <c:v>0.93</c:v>
                </c:pt>
                <c:pt idx="1">
                  <c:v>0.4300000000000001</c:v>
                </c:pt>
                <c:pt idx="2">
                  <c:v>0.67000000000000026</c:v>
                </c:pt>
                <c:pt idx="3">
                  <c:v>0.66000000000000025</c:v>
                </c:pt>
                <c:pt idx="4">
                  <c:v>0.67000000000000026</c:v>
                </c:pt>
                <c:pt idx="5">
                  <c:v>0.71000000000000019</c:v>
                </c:pt>
                <c:pt idx="6">
                  <c:v>0.53</c:v>
                </c:pt>
                <c:pt idx="7">
                  <c:v>0.45</c:v>
                </c:pt>
                <c:pt idx="8">
                  <c:v>0.35000000000000009</c:v>
                </c:pt>
                <c:pt idx="9">
                  <c:v>0.67000000000000026</c:v>
                </c:pt>
                <c:pt idx="10">
                  <c:v>0.66000000000000025</c:v>
                </c:pt>
                <c:pt idx="11">
                  <c:v>0.54</c:v>
                </c:pt>
                <c:pt idx="12">
                  <c:v>0.33000000000000013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E6-4D7E-A84D-EDE7A7D8A5E0}"/>
            </c:ext>
          </c:extLst>
        </c:ser>
        <c:shape val="cone"/>
        <c:axId val="148109952"/>
        <c:axId val="109576576"/>
        <c:axId val="0"/>
      </c:bar3DChart>
      <c:catAx>
        <c:axId val="148109952"/>
        <c:scaling>
          <c:orientation val="minMax"/>
        </c:scaling>
        <c:axPos val="b"/>
        <c:numFmt formatCode="General" sourceLinked="0"/>
        <c:tickLblPos val="nextTo"/>
        <c:crossAx val="109576576"/>
        <c:crosses val="autoZero"/>
        <c:auto val="1"/>
        <c:lblAlgn val="ctr"/>
        <c:lblOffset val="100"/>
      </c:catAx>
      <c:valAx>
        <c:axId val="109576576"/>
        <c:scaling>
          <c:orientation val="minMax"/>
        </c:scaling>
        <c:axPos val="l"/>
        <c:majorGridlines/>
        <c:numFmt formatCode="0%" sourceLinked="1"/>
        <c:tickLblPos val="nextTo"/>
        <c:crossAx val="14810995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C1-47FC-B900-012328D2DB22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2018-2019 уч.год</c:v>
                </c:pt>
                <c:pt idx="1">
                  <c:v>2020-2021уч.год</c:v>
                </c:pt>
                <c:pt idx="2">
                  <c:v>2021-2022 уч.год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0.99</c:v>
                </c:pt>
                <c:pt idx="1">
                  <c:v>0.96000000000000019</c:v>
                </c:pt>
                <c:pt idx="2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DC1-47FC-B900-012328D2DB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2018-2019 уч.год</c:v>
                </c:pt>
                <c:pt idx="1">
                  <c:v>2020-2021уч.год</c:v>
                </c:pt>
                <c:pt idx="2">
                  <c:v>2021-2022 уч.год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0.66000000000000025</c:v>
                </c:pt>
                <c:pt idx="2">
                  <c:v>0.64000000000000024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DC1-47FC-B900-012328D2DB22}"/>
            </c:ext>
          </c:extLst>
        </c:ser>
        <c:gapWidth val="219"/>
        <c:overlap val="-27"/>
        <c:axId val="153630976"/>
        <c:axId val="153645056"/>
      </c:barChart>
      <c:catAx>
        <c:axId val="153630976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645056"/>
        <c:crosses val="autoZero"/>
        <c:auto val="1"/>
        <c:lblAlgn val="ctr"/>
        <c:lblOffset val="100"/>
      </c:catAx>
      <c:valAx>
        <c:axId val="1536450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63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0FAE3-23B4-46C8-93DB-A93FC539A3F4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C951A-4A2F-4C7B-B9C2-B87443BB01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40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C951A-4A2F-4C7B-B9C2-B87443BB017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26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C951A-4A2F-4C7B-B9C2-B87443BB017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2966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84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59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91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2157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882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732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2302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5106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528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42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6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36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859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13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729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8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3007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AF41-6720-408A-AA93-31E51A9ED60D}" type="datetimeFigureOut">
              <a:rPr lang="ru-RU" smtClean="0"/>
              <a:pPr/>
              <a:t>30.08.2022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69B6C-355C-4117-BFC1-6249689677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61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6600451" cy="48965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начальной школы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2021-2022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3684203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642918"/>
            <a:ext cx="7315200" cy="78581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Задачи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учебный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714488"/>
            <a:ext cx="7372376" cy="435771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1.Разработать методические механизмы ,способствующие качественной реализации предметных рабочих программ в соответствии с обновленными ФГОС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2.Разработать алгоритм подготовки педагога к учебному занятию, помогающий обеспечить единство учебной и воспитательной деятельности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Повышать мотивацию к изучению предметов начальных классов через различные виды урочной и внеурочной деятельности.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4.Применять мониторинговую систему отслеживания успешности обучения каждого ребенка, его роста.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на 2021-2022 учебный год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уровня педагогического мастерства и компетенции в области образовательных и информационно- коммуникационных технологий.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качество знаний обучающихся по предметам и формирование универсальных учебных действий путем применения индивидуального, дифференцированного и личностно- ориентированного подходов и современных педагогических технологий.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мотивацию к изучению предметов в начальных классах через вовлечение в различные виды урочной и внеурочной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 в начальной школе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92826411"/>
              </p:ext>
            </p:extLst>
          </p:nvPr>
        </p:nvGraphicFramePr>
        <p:xfrm>
          <a:off x="685800" y="2564904"/>
          <a:ext cx="7772400" cy="187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44477637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24302852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1539005580"/>
                    </a:ext>
                  </a:extLst>
                </a:gridCol>
              </a:tblGrid>
              <a:tr h="903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уч.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уч. 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уч. год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7205734"/>
                  </a:ext>
                </a:extLst>
              </a:tr>
              <a:tr h="968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483 чел.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 чел.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 чел.</a:t>
                      </a:r>
                      <a:endParaRPr lang="ru-R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1070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206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810792434"/>
              </p:ext>
            </p:extLst>
          </p:nvPr>
        </p:nvGraphicFramePr>
        <p:xfrm>
          <a:off x="899592" y="404664"/>
          <a:ext cx="770485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5736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3640163"/>
              </p:ext>
            </p:extLst>
          </p:nvPr>
        </p:nvGraphicFramePr>
        <p:xfrm>
          <a:off x="323528" y="332656"/>
          <a:ext cx="850728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9771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3030" y="285729"/>
            <a:ext cx="6377940" cy="1143008"/>
          </a:xfrm>
        </p:spPr>
        <p:txBody>
          <a:bodyPr>
            <a:normAutofit/>
          </a:bodyPr>
          <a:lstStyle/>
          <a:p>
            <a:pPr algn="ctr"/>
            <a:r>
              <a:rPr lang="ru-RU" sz="3000" dirty="0"/>
              <a:t>Итоги успеваемости по классам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6974325"/>
              </p:ext>
            </p:extLst>
          </p:nvPr>
        </p:nvGraphicFramePr>
        <p:xfrm>
          <a:off x="755574" y="1285858"/>
          <a:ext cx="7920880" cy="5426399"/>
        </p:xfrm>
        <a:graphic>
          <a:graphicData uri="http://schemas.openxmlformats.org/drawingml/2006/table">
            <a:tbl>
              <a:tblPr firstRow="1" firstCol="1" bandRow="1"/>
              <a:tblGrid>
                <a:gridCol w="648072">
                  <a:extLst>
                    <a:ext uri="{9D8B030D-6E8A-4147-A177-3AD203B41FA5}">
                      <a16:colId xmlns:a16="http://schemas.microsoft.com/office/drawing/2014/main" xmlns="" val="951059132"/>
                    </a:ext>
                  </a:extLst>
                </a:gridCol>
                <a:gridCol w="1739594">
                  <a:extLst>
                    <a:ext uri="{9D8B030D-6E8A-4147-A177-3AD203B41FA5}">
                      <a16:colId xmlns:a16="http://schemas.microsoft.com/office/drawing/2014/main" xmlns="" val="2651248648"/>
                    </a:ext>
                  </a:extLst>
                </a:gridCol>
                <a:gridCol w="642942">
                  <a:extLst>
                    <a:ext uri="{9D8B030D-6E8A-4147-A177-3AD203B41FA5}">
                      <a16:colId xmlns:a16="http://schemas.microsoft.com/office/drawing/2014/main" xmlns="" val="249488772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84127687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155543227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1466550857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xmlns="" val="4245915374"/>
                    </a:ext>
                  </a:extLst>
                </a:gridCol>
                <a:gridCol w="1318372">
                  <a:extLst>
                    <a:ext uri="{9D8B030D-6E8A-4147-A177-3AD203B41FA5}">
                      <a16:colId xmlns:a16="http://schemas.microsoft.com/office/drawing/2014/main" xmlns="" val="2066610809"/>
                    </a:ext>
                  </a:extLst>
                </a:gridCol>
              </a:tblGrid>
              <a:tr h="785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учителя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уч-ся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Отличники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«5» и «4»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одной тройкой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355892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Ибатулина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А.А.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4202917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Хуснутдинова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З.Т.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2543537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Шадрина Т.А.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744373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Шабалкова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Ю.И.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5751865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Мелузова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Л.П.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Худякова С.Н.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9983616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Бутина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С.В.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7230669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Лихачева Е.С.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2509397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3г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Умурзакова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М.К.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6968276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Волкова М.В.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5885121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б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Ибатулина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А.А.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6635125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Резепина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К.В.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0049494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4г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Первунинских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Е.В.</a:t>
                      </a: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5647198"/>
                  </a:ext>
                </a:extLst>
              </a:tr>
              <a:tr h="30956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99,8%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24" marR="564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3836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128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412776"/>
            <a:ext cx="6589199" cy="5675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диагностической работы по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Литературному чтению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3 классах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5404467"/>
              </p:ext>
            </p:extLst>
          </p:nvPr>
        </p:nvGraphicFramePr>
        <p:xfrm>
          <a:off x="467544" y="2204864"/>
          <a:ext cx="8160309" cy="3456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859056034"/>
                    </a:ext>
                  </a:extLst>
                </a:gridCol>
                <a:gridCol w="1316858">
                  <a:extLst>
                    <a:ext uri="{9D8B030D-6E8A-4147-A177-3AD203B41FA5}">
                      <a16:colId xmlns:a16="http://schemas.microsoft.com/office/drawing/2014/main" xmlns="" val="49060502"/>
                    </a:ext>
                  </a:extLst>
                </a:gridCol>
                <a:gridCol w="1419446">
                  <a:extLst>
                    <a:ext uri="{9D8B030D-6E8A-4147-A177-3AD203B41FA5}">
                      <a16:colId xmlns:a16="http://schemas.microsoft.com/office/drawing/2014/main" xmlns="" val="1754973041"/>
                    </a:ext>
                  </a:extLst>
                </a:gridCol>
                <a:gridCol w="1419077">
                  <a:extLst>
                    <a:ext uri="{9D8B030D-6E8A-4147-A177-3AD203B41FA5}">
                      <a16:colId xmlns:a16="http://schemas.microsoft.com/office/drawing/2014/main" xmlns="" val="214415394"/>
                    </a:ext>
                  </a:extLst>
                </a:gridCol>
                <a:gridCol w="1262451">
                  <a:extLst>
                    <a:ext uri="{9D8B030D-6E8A-4147-A177-3AD203B41FA5}">
                      <a16:colId xmlns:a16="http://schemas.microsoft.com/office/drawing/2014/main" xmlns="" val="4080467355"/>
                    </a:ext>
                  </a:extLst>
                </a:gridCol>
                <a:gridCol w="1302317">
                  <a:extLst>
                    <a:ext uri="{9D8B030D-6E8A-4147-A177-3AD203B41FA5}">
                      <a16:colId xmlns:a16="http://schemas.microsoft.com/office/drawing/2014/main" xmlns="" val="2284691036"/>
                    </a:ext>
                  </a:extLst>
                </a:gridCol>
              </a:tblGrid>
              <a:tr h="338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3а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3б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3в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3г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948952"/>
                  </a:ext>
                </a:extLst>
              </a:tr>
              <a:tr h="338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5877480"/>
                  </a:ext>
                </a:extLst>
              </a:tr>
              <a:tr h="338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8842618"/>
                  </a:ext>
                </a:extLst>
              </a:tr>
              <a:tr h="338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3400628"/>
                  </a:ext>
                </a:extLst>
              </a:tr>
              <a:tr h="338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6759277"/>
                  </a:ext>
                </a:extLst>
              </a:tr>
              <a:tr h="1062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успеваемость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29чел.-</a:t>
                      </a: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.-96%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чел.-</a:t>
                      </a: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23чел.-92%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</a:t>
                      </a: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чел.-</a:t>
                      </a: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94808227"/>
                  </a:ext>
                </a:extLst>
              </a:tr>
              <a:tr h="700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по классу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25чел.-83%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чел.-</a:t>
                      </a: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.-55%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13чел.-52%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</a:t>
                      </a: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чел.-68%</a:t>
                      </a: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219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197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052737"/>
            <a:ext cx="7315200" cy="648071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ВПР. Русский язык. 4 класс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3949485"/>
              </p:ext>
            </p:extLst>
          </p:nvPr>
        </p:nvGraphicFramePr>
        <p:xfrm>
          <a:off x="611561" y="1940015"/>
          <a:ext cx="8208911" cy="3397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9">
                  <a:extLst>
                    <a:ext uri="{9D8B030D-6E8A-4147-A177-3AD203B41FA5}">
                      <a16:colId xmlns:a16="http://schemas.microsoft.com/office/drawing/2014/main" xmlns="" val="28198465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389819579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21045665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3903460391"/>
                    </a:ext>
                  </a:extLst>
                </a:gridCol>
                <a:gridCol w="1297260">
                  <a:extLst>
                    <a:ext uri="{9D8B030D-6E8A-4147-A177-3AD203B41FA5}">
                      <a16:colId xmlns:a16="http://schemas.microsoft.com/office/drawing/2014/main" xmlns="" val="2628578255"/>
                    </a:ext>
                  </a:extLst>
                </a:gridCol>
                <a:gridCol w="1065813">
                  <a:extLst>
                    <a:ext uri="{9D8B030D-6E8A-4147-A177-3AD203B41FA5}">
                      <a16:colId xmlns:a16="http://schemas.microsoft.com/office/drawing/2014/main" xmlns="" val="2242580331"/>
                    </a:ext>
                  </a:extLst>
                </a:gridCol>
                <a:gridCol w="1381343">
                  <a:extLst>
                    <a:ext uri="{9D8B030D-6E8A-4147-A177-3AD203B41FA5}">
                      <a16:colId xmlns:a16="http://schemas.microsoft.com/office/drawing/2014/main" xmlns="" val="1061571718"/>
                    </a:ext>
                  </a:extLst>
                </a:gridCol>
              </a:tblGrid>
              <a:tr h="41824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9312706"/>
                  </a:ext>
                </a:extLst>
              </a:tr>
              <a:tr h="418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4а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4б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4г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6196216"/>
                  </a:ext>
                </a:extLst>
              </a:tr>
              <a:tr h="418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«5»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0634909"/>
                  </a:ext>
                </a:extLst>
              </a:tr>
              <a:tr h="418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«4»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5748723"/>
                  </a:ext>
                </a:extLst>
              </a:tr>
              <a:tr h="418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«3»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6121841"/>
                  </a:ext>
                </a:extLst>
              </a:tr>
              <a:tr h="418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«2»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7534371"/>
                  </a:ext>
                </a:extLst>
              </a:tr>
              <a:tr h="874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23чел.-88%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.-70%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.-60%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12чел.-46%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чел.-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64%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89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8086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067" y="620687"/>
            <a:ext cx="6589199" cy="8740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таблица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0042180"/>
              </p:ext>
            </p:extLst>
          </p:nvPr>
        </p:nvGraphicFramePr>
        <p:xfrm>
          <a:off x="1146255" y="1484784"/>
          <a:ext cx="741682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313</TotalTime>
  <Words>525</Words>
  <Application>Microsoft Office PowerPoint</Application>
  <PresentationFormat>Экран (4:3)</PresentationFormat>
  <Paragraphs>230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След самолета</vt:lpstr>
      <vt:lpstr>    Итоги работы начальной школы  за 2021-2022 учебный год</vt:lpstr>
      <vt:lpstr>Задачи на 2021-2022 учебный год</vt:lpstr>
      <vt:lpstr>Количество обучающихся в начальной школе</vt:lpstr>
      <vt:lpstr>Слайд 4</vt:lpstr>
      <vt:lpstr>Слайд 5</vt:lpstr>
      <vt:lpstr>Итоги успеваемости по классам</vt:lpstr>
      <vt:lpstr>Итоги диагностической работы по Литературному чтению  в 3 классах</vt:lpstr>
      <vt:lpstr>ВПР. Русский язык. 4 класс</vt:lpstr>
      <vt:lpstr>Сравнительная таблица</vt:lpstr>
      <vt:lpstr>Задачи на 2022-2023 учебный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202</dc:creator>
  <cp:lastModifiedBy>Пользователь</cp:lastModifiedBy>
  <cp:revision>59</cp:revision>
  <dcterms:created xsi:type="dcterms:W3CDTF">2018-08-30T07:03:06Z</dcterms:created>
  <dcterms:modified xsi:type="dcterms:W3CDTF">2022-08-30T03:54:44Z</dcterms:modified>
</cp:coreProperties>
</file>