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1" r:id="rId1"/>
  </p:sldMasterIdLst>
  <p:handoutMasterIdLst>
    <p:handoutMasterId r:id="rId45"/>
  </p:handoutMasterIdLst>
  <p:sldIdLst>
    <p:sldId id="256" r:id="rId2"/>
    <p:sldId id="270" r:id="rId3"/>
    <p:sldId id="269" r:id="rId4"/>
    <p:sldId id="312" r:id="rId5"/>
    <p:sldId id="310" r:id="rId6"/>
    <p:sldId id="284" r:id="rId7"/>
    <p:sldId id="283" r:id="rId8"/>
    <p:sldId id="323" r:id="rId9"/>
    <p:sldId id="324" r:id="rId10"/>
    <p:sldId id="325" r:id="rId11"/>
    <p:sldId id="272" r:id="rId12"/>
    <p:sldId id="257" r:id="rId13"/>
    <p:sldId id="271" r:id="rId14"/>
    <p:sldId id="258" r:id="rId15"/>
    <p:sldId id="319" r:id="rId16"/>
    <p:sldId id="320" r:id="rId17"/>
    <p:sldId id="313" r:id="rId18"/>
    <p:sldId id="314" r:id="rId19"/>
    <p:sldId id="294" r:id="rId20"/>
    <p:sldId id="315" r:id="rId21"/>
    <p:sldId id="295" r:id="rId22"/>
    <p:sldId id="316" r:id="rId23"/>
    <p:sldId id="296" r:id="rId24"/>
    <p:sldId id="317" r:id="rId25"/>
    <p:sldId id="297" r:id="rId26"/>
    <p:sldId id="318" r:id="rId27"/>
    <p:sldId id="321" r:id="rId28"/>
    <p:sldId id="322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337" r:id="rId39"/>
    <p:sldId id="338" r:id="rId40"/>
    <p:sldId id="282" r:id="rId41"/>
    <p:sldId id="326" r:id="rId42"/>
    <p:sldId id="339" r:id="rId43"/>
    <p:sldId id="327" r:id="rId44"/>
  </p:sldIdLst>
  <p:sldSz cx="9144000" cy="6858000" type="screen4x3"/>
  <p:notesSz cx="9882188" cy="6761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C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5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9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H:\&#1087;&#1077;&#1076;&#1089;&#1086;&#1074;&#1077;&#1090;%202022\&#1044;&#1080;&#1072;&#1075;&#1088;&#1072;&#1084;&#1084;&#1072;%20&#1074;%20Microsoft%20PowerPoint1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H:\&#1087;&#1077;&#1076;&#1089;&#1086;&#1074;&#1077;&#1090;%202022\&#1044;&#1080;&#1072;&#1075;&#1088;&#1072;&#1084;&#1084;&#1072;%20&#1074;%20Microsoft%20PowerPoint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начало уч.г.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2"/>
                <c:pt idx="0">
                  <c:v>2019-2020</c:v>
                </c:pt>
                <c:pt idx="1">
                  <c:v>2020-2021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2"/>
                <c:pt idx="0">
                  <c:v>970</c:v>
                </c:pt>
                <c:pt idx="1">
                  <c:v>1045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76-4F2A-A589-8E07F7E7A4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конец уч.г.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2"/>
                <c:pt idx="0">
                  <c:v>2019-2020</c:v>
                </c:pt>
                <c:pt idx="1">
                  <c:v>2020-2021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2"/>
                <c:pt idx="0">
                  <c:v>979</c:v>
                </c:pt>
                <c:pt idx="1">
                  <c:v>1056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76-4F2A-A589-8E07F7E7A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69056"/>
        <c:axId val="209464704"/>
      </c:barChart>
      <c:catAx>
        <c:axId val="14666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464704"/>
        <c:crosses val="autoZero"/>
        <c:auto val="1"/>
        <c:lblAlgn val="ctr"/>
        <c:lblOffset val="100"/>
        <c:noMultiLvlLbl val="0"/>
      </c:catAx>
      <c:valAx>
        <c:axId val="209464704"/>
        <c:scaling>
          <c:orientation val="minMax"/>
          <c:max val="1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69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'[Диаграмма в Microsoft PowerPoint]Лист1'!$C$1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'[Диаграмма в Microsoft PowerPoint]Лист1'!$A$2:$A$11</c:f>
              <c:strCache>
                <c:ptCount val="10"/>
                <c:pt idx="0">
                  <c:v>РУС</c:v>
                </c:pt>
                <c:pt idx="1">
                  <c:v>МАТ</c:v>
                </c:pt>
                <c:pt idx="2">
                  <c:v>ИСТ</c:v>
                </c:pt>
                <c:pt idx="3">
                  <c:v>ОБЩ</c:v>
                </c:pt>
                <c:pt idx="4">
                  <c:v>ИНФ</c:v>
                </c:pt>
                <c:pt idx="5">
                  <c:v>ФИЗ</c:v>
                </c:pt>
                <c:pt idx="6">
                  <c:v>ХИМ</c:v>
                </c:pt>
                <c:pt idx="7">
                  <c:v>БИО</c:v>
                </c:pt>
                <c:pt idx="8">
                  <c:v>ЛИТ</c:v>
                </c:pt>
                <c:pt idx="9">
                  <c:v>АНГ</c:v>
                </c:pt>
              </c:strCache>
            </c:strRef>
          </c:cat>
          <c:val>
            <c:numRef>
              <c:f>'[Диаграмма в Microsoft PowerPoint]Лист1'!$C$2:$C$11</c:f>
              <c:numCache>
                <c:formatCode>General</c:formatCode>
                <c:ptCount val="10"/>
                <c:pt idx="0">
                  <c:v>63</c:v>
                </c:pt>
                <c:pt idx="1">
                  <c:v>52</c:v>
                </c:pt>
                <c:pt idx="2">
                  <c:v>36</c:v>
                </c:pt>
                <c:pt idx="3">
                  <c:v>46</c:v>
                </c:pt>
                <c:pt idx="4">
                  <c:v>42</c:v>
                </c:pt>
                <c:pt idx="5">
                  <c:v>43</c:v>
                </c:pt>
                <c:pt idx="6">
                  <c:v>6</c:v>
                </c:pt>
                <c:pt idx="7">
                  <c:v>37</c:v>
                </c:pt>
                <c:pt idx="8">
                  <c:v>70</c:v>
                </c:pt>
                <c:pt idx="9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19-4BE9-937D-2A2BD3CC257E}"/>
            </c:ext>
          </c:extLst>
        </c:ser>
        <c:ser>
          <c:idx val="2"/>
          <c:order val="1"/>
          <c:tx>
            <c:strRef>
              <c:f>'[Диаграмма в Microsoft PowerPoint]Лист1'!$D$1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'[Диаграмма в Microsoft PowerPoint]Лист1'!$A$2:$A$11</c:f>
              <c:strCache>
                <c:ptCount val="10"/>
                <c:pt idx="0">
                  <c:v>РУС</c:v>
                </c:pt>
                <c:pt idx="1">
                  <c:v>МАТ</c:v>
                </c:pt>
                <c:pt idx="2">
                  <c:v>ИСТ</c:v>
                </c:pt>
                <c:pt idx="3">
                  <c:v>ОБЩ</c:v>
                </c:pt>
                <c:pt idx="4">
                  <c:v>ИНФ</c:v>
                </c:pt>
                <c:pt idx="5">
                  <c:v>ФИЗ</c:v>
                </c:pt>
                <c:pt idx="6">
                  <c:v>ХИМ</c:v>
                </c:pt>
                <c:pt idx="7">
                  <c:v>БИО</c:v>
                </c:pt>
                <c:pt idx="8">
                  <c:v>ЛИТ</c:v>
                </c:pt>
                <c:pt idx="9">
                  <c:v>АНГ</c:v>
                </c:pt>
              </c:strCache>
            </c:strRef>
          </c:cat>
          <c:val>
            <c:numRef>
              <c:f>'[Диаграмма в Microsoft PowerPoint]Лист1'!$D$2:$D$11</c:f>
              <c:numCache>
                <c:formatCode>General</c:formatCode>
                <c:ptCount val="10"/>
                <c:pt idx="0">
                  <c:v>64</c:v>
                </c:pt>
                <c:pt idx="1">
                  <c:v>55</c:v>
                </c:pt>
                <c:pt idx="2">
                  <c:v>45</c:v>
                </c:pt>
                <c:pt idx="3">
                  <c:v>50</c:v>
                </c:pt>
                <c:pt idx="4">
                  <c:v>55</c:v>
                </c:pt>
                <c:pt idx="5">
                  <c:v>45</c:v>
                </c:pt>
                <c:pt idx="6">
                  <c:v>62</c:v>
                </c:pt>
                <c:pt idx="7">
                  <c:v>52</c:v>
                </c:pt>
                <c:pt idx="8">
                  <c:v>76</c:v>
                </c:pt>
                <c:pt idx="9">
                  <c:v>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19-4BE9-937D-2A2BD3CC257E}"/>
            </c:ext>
          </c:extLst>
        </c:ser>
        <c:ser>
          <c:idx val="3"/>
          <c:order val="2"/>
          <c:tx>
            <c:strRef>
              <c:f>'[Диаграмма в Microsoft PowerPoint]Лист1'!$E$1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'[Диаграмма в Microsoft PowerPoint]Лист1'!$A$2:$A$11</c:f>
              <c:strCache>
                <c:ptCount val="10"/>
                <c:pt idx="0">
                  <c:v>РУС</c:v>
                </c:pt>
                <c:pt idx="1">
                  <c:v>МАТ</c:v>
                </c:pt>
                <c:pt idx="2">
                  <c:v>ИСТ</c:v>
                </c:pt>
                <c:pt idx="3">
                  <c:v>ОБЩ</c:v>
                </c:pt>
                <c:pt idx="4">
                  <c:v>ИНФ</c:v>
                </c:pt>
                <c:pt idx="5">
                  <c:v>ФИЗ</c:v>
                </c:pt>
                <c:pt idx="6">
                  <c:v>ХИМ</c:v>
                </c:pt>
                <c:pt idx="7">
                  <c:v>БИО</c:v>
                </c:pt>
                <c:pt idx="8">
                  <c:v>ЛИТ</c:v>
                </c:pt>
                <c:pt idx="9">
                  <c:v>АНГ</c:v>
                </c:pt>
              </c:strCache>
            </c:strRef>
          </c:cat>
          <c:val>
            <c:numRef>
              <c:f>'[Диаграмма в Microsoft PowerPoint]Лист1'!$E$2:$E$11</c:f>
              <c:numCache>
                <c:formatCode>General</c:formatCode>
                <c:ptCount val="10"/>
                <c:pt idx="0">
                  <c:v>73</c:v>
                </c:pt>
                <c:pt idx="1">
                  <c:v>59</c:v>
                </c:pt>
                <c:pt idx="2">
                  <c:v>61</c:v>
                </c:pt>
                <c:pt idx="3">
                  <c:v>57</c:v>
                </c:pt>
                <c:pt idx="4">
                  <c:v>60</c:v>
                </c:pt>
                <c:pt idx="5">
                  <c:v>45</c:v>
                </c:pt>
                <c:pt idx="6">
                  <c:v>53</c:v>
                </c:pt>
                <c:pt idx="7">
                  <c:v>49</c:v>
                </c:pt>
                <c:pt idx="8">
                  <c:v>39</c:v>
                </c:pt>
                <c:pt idx="9">
                  <c:v>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A19-4BE9-937D-2A2BD3CC2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221824"/>
        <c:axId val="124585664"/>
      </c:barChart>
      <c:catAx>
        <c:axId val="13422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585664"/>
        <c:crosses val="autoZero"/>
        <c:auto val="1"/>
        <c:lblAlgn val="ctr"/>
        <c:lblOffset val="100"/>
        <c:noMultiLvlLbl val="0"/>
      </c:catAx>
      <c:valAx>
        <c:axId val="12458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4221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[Книга1]Лист1!$B$1</c:f>
              <c:strCache>
                <c:ptCount val="1"/>
                <c:pt idx="0">
                  <c:v>г. Челябинск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[Книга1]Лист1!$A$2:$A$11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 и ИКТ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Английский язык</c:v>
                </c:pt>
                <c:pt idx="8">
                  <c:v>Обществознание</c:v>
                </c:pt>
                <c:pt idx="9">
                  <c:v>Литература</c:v>
                </c:pt>
              </c:strCache>
            </c:strRef>
          </c:cat>
          <c:val>
            <c:numRef>
              <c:f>[Книга1]Лист1!$B$2:$B$11</c:f>
              <c:numCache>
                <c:formatCode>General</c:formatCode>
                <c:ptCount val="10"/>
                <c:pt idx="0">
                  <c:v>69.53</c:v>
                </c:pt>
                <c:pt idx="1">
                  <c:v>59.3</c:v>
                </c:pt>
                <c:pt idx="2">
                  <c:v>56.18</c:v>
                </c:pt>
                <c:pt idx="3">
                  <c:v>58.02</c:v>
                </c:pt>
                <c:pt idx="4">
                  <c:v>61.11</c:v>
                </c:pt>
                <c:pt idx="5">
                  <c:v>47.65</c:v>
                </c:pt>
                <c:pt idx="6">
                  <c:v>56.5</c:v>
                </c:pt>
                <c:pt idx="7">
                  <c:v>77.88</c:v>
                </c:pt>
                <c:pt idx="8">
                  <c:v>58.6</c:v>
                </c:pt>
                <c:pt idx="9">
                  <c:v>58.43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43-4A03-BEF9-C8026E582CCB}"/>
            </c:ext>
          </c:extLst>
        </c:ser>
        <c:ser>
          <c:idx val="1"/>
          <c:order val="1"/>
          <c:tx>
            <c:strRef>
              <c:f>[Книга1]Лист1!$C$1</c:f>
              <c:strCache>
                <c:ptCount val="1"/>
                <c:pt idx="0">
                  <c:v>МБОУ "СОШ № 105 г. Челябинска"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[Книга1]Лист1!$A$2:$A$11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 и ИКТ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Английский язык</c:v>
                </c:pt>
                <c:pt idx="8">
                  <c:v>Обществознание</c:v>
                </c:pt>
                <c:pt idx="9">
                  <c:v>Литература</c:v>
                </c:pt>
              </c:strCache>
            </c:strRef>
          </c:cat>
          <c:val>
            <c:numRef>
              <c:f>[Книга1]Лист1!$C$2:$C$11</c:f>
              <c:numCache>
                <c:formatCode>General</c:formatCode>
                <c:ptCount val="10"/>
                <c:pt idx="0">
                  <c:v>80.06</c:v>
                </c:pt>
                <c:pt idx="1">
                  <c:v>57</c:v>
                </c:pt>
                <c:pt idx="2">
                  <c:v>45</c:v>
                </c:pt>
                <c:pt idx="3">
                  <c:v>53</c:v>
                </c:pt>
                <c:pt idx="4">
                  <c:v>60</c:v>
                </c:pt>
                <c:pt idx="5">
                  <c:v>49</c:v>
                </c:pt>
                <c:pt idx="6">
                  <c:v>61</c:v>
                </c:pt>
                <c:pt idx="7">
                  <c:v>88</c:v>
                </c:pt>
                <c:pt idx="8">
                  <c:v>56</c:v>
                </c:pt>
                <c:pt idx="9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43-4A03-BEF9-C8026E582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223360"/>
        <c:axId val="124587968"/>
      </c:barChart>
      <c:catAx>
        <c:axId val="134223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4587968"/>
        <c:crosses val="autoZero"/>
        <c:auto val="1"/>
        <c:lblAlgn val="ctr"/>
        <c:lblOffset val="100"/>
        <c:noMultiLvlLbl val="0"/>
      </c:catAx>
      <c:valAx>
        <c:axId val="124587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223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93069208920102"/>
          <c:y val="0.60933462379433401"/>
          <c:w val="0.27360406097227097"/>
          <c:h val="6.683341694510966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Количество обучающихся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Лист2!$A$2:$A$9</c:f>
              <c:strCache>
                <c:ptCount val="8"/>
                <c:pt idx="0">
                  <c:v>История</c:v>
                </c:pt>
                <c:pt idx="1">
                  <c:v>Обществознание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Химия</c:v>
                </c:pt>
                <c:pt idx="5">
                  <c:v>Биология</c:v>
                </c:pt>
                <c:pt idx="6">
                  <c:v>Информатика</c:v>
                </c:pt>
                <c:pt idx="7">
                  <c:v>Английский язык</c:v>
                </c:pt>
              </c:strCache>
            </c:strRef>
          </c:cat>
          <c:val>
            <c:numRef>
              <c:f>Лист2!$B$2:$B$9</c:f>
              <c:numCache>
                <c:formatCode>General</c:formatCode>
                <c:ptCount val="8"/>
                <c:pt idx="0">
                  <c:v>5</c:v>
                </c:pt>
                <c:pt idx="1">
                  <c:v>66</c:v>
                </c:pt>
                <c:pt idx="2">
                  <c:v>18</c:v>
                </c:pt>
                <c:pt idx="3">
                  <c:v>0</c:v>
                </c:pt>
                <c:pt idx="4">
                  <c:v>6</c:v>
                </c:pt>
                <c:pt idx="5">
                  <c:v>27</c:v>
                </c:pt>
                <c:pt idx="6">
                  <c:v>26</c:v>
                </c:pt>
                <c:pt idx="7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7F-4583-886B-F606974B317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4224896"/>
        <c:axId val="124590272"/>
      </c:barChart>
      <c:catAx>
        <c:axId val="134224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590272"/>
        <c:crosses val="autoZero"/>
        <c:auto val="1"/>
        <c:lblAlgn val="ctr"/>
        <c:lblOffset val="100"/>
        <c:noMultiLvlLbl val="0"/>
      </c:catAx>
      <c:valAx>
        <c:axId val="12459027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4224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Лист3!$B$1</c:f>
              <c:strCache>
                <c:ptCount val="1"/>
                <c:pt idx="0">
                  <c:v>Абсолютная успеваемость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Лист3!$A$2:$A$10</c:f>
              <c:strCache>
                <c:ptCount val="9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Обществознание</c:v>
                </c:pt>
                <c:pt idx="4">
                  <c:v>География</c:v>
                </c:pt>
                <c:pt idx="5">
                  <c:v>Химия</c:v>
                </c:pt>
                <c:pt idx="6">
                  <c:v>Биология</c:v>
                </c:pt>
                <c:pt idx="7">
                  <c:v>Информатика</c:v>
                </c:pt>
                <c:pt idx="8">
                  <c:v>Английский язык</c:v>
                </c:pt>
              </c:strCache>
            </c:strRef>
          </c:cat>
          <c:val>
            <c:numRef>
              <c:f>Лист3!$B$2:$B$10</c:f>
              <c:numCache>
                <c:formatCode>0%</c:formatCode>
                <c:ptCount val="9"/>
                <c:pt idx="0">
                  <c:v>0.99</c:v>
                </c:pt>
                <c:pt idx="1">
                  <c:v>0.93</c:v>
                </c:pt>
                <c:pt idx="2">
                  <c:v>0.8</c:v>
                </c:pt>
                <c:pt idx="3">
                  <c:v>0.97</c:v>
                </c:pt>
                <c:pt idx="4">
                  <c:v>0.94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D0-48FB-90F7-E5F3DFC91B20}"/>
            </c:ext>
          </c:extLst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Лист3!$A$2:$A$10</c:f>
              <c:strCache>
                <c:ptCount val="9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Обществознание</c:v>
                </c:pt>
                <c:pt idx="4">
                  <c:v>География</c:v>
                </c:pt>
                <c:pt idx="5">
                  <c:v>Химия</c:v>
                </c:pt>
                <c:pt idx="6">
                  <c:v>Биология</c:v>
                </c:pt>
                <c:pt idx="7">
                  <c:v>Информатика</c:v>
                </c:pt>
                <c:pt idx="8">
                  <c:v>Английский язык</c:v>
                </c:pt>
              </c:strCache>
            </c:strRef>
          </c:cat>
          <c:val>
            <c:numRef>
              <c:f>Лист3!$C$2:$C$10</c:f>
              <c:numCache>
                <c:formatCode>0%</c:formatCode>
                <c:ptCount val="9"/>
                <c:pt idx="0">
                  <c:v>0.47</c:v>
                </c:pt>
                <c:pt idx="1">
                  <c:v>0.2</c:v>
                </c:pt>
                <c:pt idx="2">
                  <c:v>0</c:v>
                </c:pt>
                <c:pt idx="3">
                  <c:v>0.24</c:v>
                </c:pt>
                <c:pt idx="4">
                  <c:v>0.88</c:v>
                </c:pt>
                <c:pt idx="5">
                  <c:v>0.83</c:v>
                </c:pt>
                <c:pt idx="6">
                  <c:v>0.33</c:v>
                </c:pt>
                <c:pt idx="7">
                  <c:v>0.46</c:v>
                </c:pt>
                <c:pt idx="8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D0-48FB-90F7-E5F3DFC91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0906496"/>
        <c:axId val="208552512"/>
      </c:barChart>
      <c:catAx>
        <c:axId val="14090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552512"/>
        <c:crosses val="autoZero"/>
        <c:auto val="1"/>
        <c:lblAlgn val="ctr"/>
        <c:lblOffset val="100"/>
        <c:noMultiLvlLbl val="0"/>
      </c:catAx>
      <c:valAx>
        <c:axId val="20855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90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5-9 классы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Абс.усп.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100</c:v>
                </c:pt>
                <c:pt idx="1">
                  <c:v>98.4</c:v>
                </c:pt>
                <c:pt idx="2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3F-4C68-B072-D03D85BE1A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Кач.усп.%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  <c:pt idx="0">
                  <c:v>26.2</c:v>
                </c:pt>
                <c:pt idx="1">
                  <c:v>29.1</c:v>
                </c:pt>
                <c:pt idx="2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3F-4C68-B072-D03D85BE1A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966144"/>
        <c:axId val="126178944"/>
      </c:barChart>
      <c:catAx>
        <c:axId val="20096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178944"/>
        <c:crosses val="autoZero"/>
        <c:auto val="1"/>
        <c:lblAlgn val="ctr"/>
        <c:lblOffset val="100"/>
        <c:noMultiLvlLbl val="0"/>
      </c:catAx>
      <c:valAx>
        <c:axId val="12617894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6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10-11 классы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Абс.усп.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98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3F-4C68-B072-D03D85BE1A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Кач.усп.%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  <c:pt idx="0">
                  <c:v>32.700000000000003</c:v>
                </c:pt>
                <c:pt idx="1">
                  <c:v>52.5</c:v>
                </c:pt>
                <c:pt idx="2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3F-4C68-B072-D03D85BE1A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967680"/>
        <c:axId val="208275712"/>
      </c:barChart>
      <c:catAx>
        <c:axId val="20096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275712"/>
        <c:crosses val="autoZero"/>
        <c:auto val="1"/>
        <c:lblAlgn val="ctr"/>
        <c:lblOffset val="100"/>
        <c:noMultiLvlLbl val="0"/>
      </c:catAx>
      <c:valAx>
        <c:axId val="20827571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6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5-9 кл.</c:v>
                </c:pt>
                <c:pt idx="1">
                  <c:v>10-11 кл.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2.1</c:v>
                </c:pt>
                <c:pt idx="1">
                  <c:v>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58-44F0-8434-E8825DA9A52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5-9 кл.</c:v>
                </c:pt>
                <c:pt idx="1">
                  <c:v>10-11 кл.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3.32</c:v>
                </c:pt>
                <c:pt idx="1">
                  <c:v>8.17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58-44F0-8434-E8825DA9A52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5-9 кл.</c:v>
                </c:pt>
                <c:pt idx="1">
                  <c:v>10-11 кл.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2.9</c:v>
                </c:pt>
                <c:pt idx="1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DE-4BB7-8596-57C0708A15B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5-9 кл.</c:v>
                </c:pt>
                <c:pt idx="1">
                  <c:v>10-11 кл.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2.56</c:v>
                </c:pt>
                <c:pt idx="1">
                  <c:v>13.7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26-4A15-A62A-17251E7934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811008"/>
        <c:axId val="208278016"/>
      </c:barChart>
      <c:catAx>
        <c:axId val="20081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278016"/>
        <c:crosses val="autoZero"/>
        <c:auto val="1"/>
        <c:lblAlgn val="ctr"/>
        <c:lblOffset val="100"/>
        <c:noMultiLvlLbl val="0"/>
      </c:catAx>
      <c:valAx>
        <c:axId val="208278016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81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Рус.яз.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94.5</c:v>
                </c:pt>
                <c:pt idx="1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8B-4446-BB16-AADA5FD775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89</c:v>
                </c:pt>
                <c:pt idx="1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1B-4AEB-AD5D-A799A4A90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904704"/>
        <c:axId val="208278592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Истор.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Абс.усп. %</c:v>
                      </c:pt>
                      <c:pt idx="1">
                        <c:v>Кач.усп. %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Лист1!$D$2:$D$3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87</c:v>
                      </c:pt>
                      <c:pt idx="1">
                        <c:v>26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E1B-4AEB-AD5D-A799A4A90820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Лист1!$E$1</c15:sqref>
                        </c15:formulaRef>
                      </c:ext>
                    </c:extLst>
                    <c:strCache>
                      <c:ptCount val="1"/>
                      <c:pt idx="0">
                        <c:v>Биол.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Абс.усп. %</c:v>
                      </c:pt>
                      <c:pt idx="1">
                        <c:v>Кач.усп. 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Лист1!$E$2:$E$3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38</c:v>
                      </c:pt>
                      <c:pt idx="1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2E1B-4AEB-AD5D-A799A4A90820}"/>
                  </c:ext>
                </c:extLst>
              </c15:ser>
            </c15:filteredBarSeries>
          </c:ext>
        </c:extLst>
      </c:barChart>
      <c:catAx>
        <c:axId val="20890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278592"/>
        <c:crosses val="autoZero"/>
        <c:auto val="1"/>
        <c:lblAlgn val="ctr"/>
        <c:lblOffset val="100"/>
        <c:noMultiLvlLbl val="0"/>
      </c:catAx>
      <c:valAx>
        <c:axId val="2082785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90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10161811918291E-2"/>
          <c:y val="3.0339130390256569E-2"/>
          <c:w val="0.90989243072557779"/>
          <c:h val="0.83199084455476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Рус.яз.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84</c:v>
                </c:pt>
                <c:pt idx="1">
                  <c:v>38.6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8B-4446-BB16-AADA5FD775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90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1B-4AEB-AD5D-A799A4A90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137152"/>
        <c:axId val="125283136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Истор.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Абс.усп. %</c:v>
                      </c:pt>
                      <c:pt idx="1">
                        <c:v>Кач.усп. %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Лист1!$D$2:$D$3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100</c:v>
                      </c:pt>
                      <c:pt idx="1">
                        <c:v>45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E1B-4AEB-AD5D-A799A4A90820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Лист1!$E$1</c15:sqref>
                        </c15:formulaRef>
                      </c:ext>
                    </c:extLst>
                    <c:strCache>
                      <c:ptCount val="1"/>
                      <c:pt idx="0">
                        <c:v>Биол.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Абс.усп. %</c:v>
                      </c:pt>
                      <c:pt idx="1">
                        <c:v>Кач.усп. 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Лист1!$E$2:$E$3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38</c:v>
                      </c:pt>
                      <c:pt idx="1">
                        <c:v>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2E1B-4AEB-AD5D-A799A4A90820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Лист1!$F$1</c15:sqref>
                        </c15:formulaRef>
                      </c:ext>
                    </c:extLst>
                    <c:strCache>
                      <c:ptCount val="1"/>
                      <c:pt idx="0">
                        <c:v>Геогр.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Абс.усп. %</c:v>
                      </c:pt>
                      <c:pt idx="1">
                        <c:v>Кач.усп. 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Лист1!$F$2:$F$3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96</c:v>
                      </c:pt>
                      <c:pt idx="1">
                        <c:v>46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33F0-4591-B776-B1236ED472B6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Лист1!$G$1</c15:sqref>
                        </c15:formulaRef>
                      </c:ext>
                    </c:extLst>
                    <c:strCache>
                      <c:ptCount val="1"/>
                      <c:pt idx="0">
                        <c:v>Общест.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Абс.усп. %</c:v>
                      </c:pt>
                      <c:pt idx="1">
                        <c:v>Кач.усп. 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Лист1!$G$2:$G$3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53</c:v>
                      </c:pt>
                      <c:pt idx="1">
                        <c:v>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33F0-4591-B776-B1236ED472B6}"/>
                  </c:ext>
                </c:extLst>
              </c15:ser>
            </c15:filteredBarSeries>
          </c:ext>
        </c:extLst>
      </c:barChart>
      <c:catAx>
        <c:axId val="20913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283136"/>
        <c:crosses val="autoZero"/>
        <c:auto val="1"/>
        <c:lblAlgn val="ctr"/>
        <c:lblOffset val="100"/>
        <c:noMultiLvlLbl val="0"/>
      </c:catAx>
      <c:valAx>
        <c:axId val="12528313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13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10161811918291E-2"/>
          <c:y val="3.0339130390256569E-2"/>
          <c:w val="0.90989243072557779"/>
          <c:h val="0.83199084455476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Рус.яз.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78</c:v>
                </c:pt>
                <c:pt idx="1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8B-4446-BB16-AADA5FD775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83</c:v>
                </c:pt>
                <c:pt idx="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1B-4AEB-AD5D-A799A4A90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377280"/>
        <c:axId val="125287744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Истор.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Абс.усп. %</c:v>
                      </c:pt>
                      <c:pt idx="1">
                        <c:v>Кач.усп. %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Лист1!$D$2:$D$3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86</c:v>
                      </c:pt>
                      <c:pt idx="1">
                        <c:v>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E1B-4AEB-AD5D-A799A4A90820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Лист1!$E$1</c15:sqref>
                        </c15:formulaRef>
                      </c:ext>
                    </c:extLst>
                    <c:strCache>
                      <c:ptCount val="1"/>
                      <c:pt idx="0">
                        <c:v>Биол.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Абс.усп. %</c:v>
                      </c:pt>
                      <c:pt idx="1">
                        <c:v>Кач.усп. 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Лист1!$E$2:$E$3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37</c:v>
                      </c:pt>
                      <c:pt idx="1">
                        <c:v>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2E1B-4AEB-AD5D-A799A4A90820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Лист1!$F$1</c15:sqref>
                        </c15:formulaRef>
                      </c:ext>
                    </c:extLst>
                    <c:strCache>
                      <c:ptCount val="1"/>
                      <c:pt idx="0">
                        <c:v>Геогр.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Абс.усп. %</c:v>
                      </c:pt>
                      <c:pt idx="1">
                        <c:v>Кач.усп. 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Лист1!$F$2:$F$3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34</c:v>
                      </c:pt>
                      <c:pt idx="1">
                        <c:v>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33F0-4591-B776-B1236ED472B6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Лист1!$G$1</c15:sqref>
                        </c15:formulaRef>
                      </c:ext>
                    </c:extLst>
                    <c:strCache>
                      <c:ptCount val="1"/>
                      <c:pt idx="0">
                        <c:v>Общест.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Абс.усп. %</c:v>
                      </c:pt>
                      <c:pt idx="1">
                        <c:v>Кач.усп. 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Лист1!$G$2:$G$3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40</c:v>
                      </c:pt>
                      <c:pt idx="1">
                        <c:v>10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33F0-4591-B776-B1236ED472B6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Лист1!$H$1</c15:sqref>
                        </c15:formulaRef>
                      </c:ext>
                    </c:extLst>
                    <c:strCache>
                      <c:ptCount val="1"/>
                      <c:pt idx="0">
                        <c:v>Физ.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Абс.усп. %</c:v>
                      </c:pt>
                      <c:pt idx="1">
                        <c:v>Кач.усп. 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Лист1!$H$2:$H$3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69</c:v>
                      </c:pt>
                      <c:pt idx="1">
                        <c:v>22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0CBE-41F7-BA05-8D134D53C7A1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Лист1!$I$1</c15:sqref>
                        </c15:formulaRef>
                      </c:ext>
                    </c:extLst>
                    <c:strCache>
                      <c:ptCount val="1"/>
                      <c:pt idx="0">
                        <c:v>Анг.яз.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Абс.усп. %</c:v>
                      </c:pt>
                      <c:pt idx="1">
                        <c:v>Кач.усп. 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Лист1!$I$2:$I$3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25</c:v>
                      </c:pt>
                      <c:pt idx="1">
                        <c:v>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0CBE-41F7-BA05-8D134D53C7A1}"/>
                  </c:ext>
                </c:extLst>
              </c15:ser>
            </c15:filteredBarSeries>
          </c:ext>
        </c:extLst>
      </c:barChart>
      <c:catAx>
        <c:axId val="20937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287744"/>
        <c:crosses val="autoZero"/>
        <c:auto val="1"/>
        <c:lblAlgn val="ctr"/>
        <c:lblOffset val="100"/>
        <c:noMultiLvlLbl val="0"/>
      </c:catAx>
      <c:valAx>
        <c:axId val="12528774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377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10161811918291E-2"/>
          <c:y val="3.0339130390256569E-2"/>
          <c:w val="0.90989243072557779"/>
          <c:h val="0.83199084455476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Рус.яз.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87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8B-4446-BB16-AADA5FD775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89</c:v>
                </c:pt>
                <c:pt idx="1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1B-4AEB-AD5D-A799A4A90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075520"/>
        <c:axId val="209467008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Истор.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Абс.усп. %</c:v>
                      </c:pt>
                      <c:pt idx="1">
                        <c:v>Кач.усп. %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Лист1!$D$2:$D$3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61</c:v>
                      </c:pt>
                      <c:pt idx="1">
                        <c:v>18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E1B-4AEB-AD5D-A799A4A90820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Лист1!$E$1</c15:sqref>
                        </c15:formulaRef>
                      </c:ext>
                    </c:extLst>
                    <c:strCache>
                      <c:ptCount val="1"/>
                      <c:pt idx="0">
                        <c:v>Биол.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Абс.усп. %</c:v>
                      </c:pt>
                      <c:pt idx="1">
                        <c:v>Кач.усп. 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Лист1!$E$2:$E$3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89</c:v>
                      </c:pt>
                      <c:pt idx="1">
                        <c:v>15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2E1B-4AEB-AD5D-A799A4A90820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Лист1!$F$1</c15:sqref>
                        </c15:formulaRef>
                      </c:ext>
                    </c:extLst>
                    <c:strCache>
                      <c:ptCount val="1"/>
                      <c:pt idx="0">
                        <c:v>Геогр.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Абс.усп. %</c:v>
                      </c:pt>
                      <c:pt idx="1">
                        <c:v>Кач.усп. 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Лист1!$F$2:$F$3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27</c:v>
                      </c:pt>
                      <c:pt idx="1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33F0-4591-B776-B1236ED472B6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Лист1!$G$1</c15:sqref>
                        </c15:formulaRef>
                      </c:ext>
                    </c:extLst>
                    <c:strCache>
                      <c:ptCount val="1"/>
                      <c:pt idx="0">
                        <c:v>Общест.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Абс.усп. %</c:v>
                      </c:pt>
                      <c:pt idx="1">
                        <c:v>Кач.усп. 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Лист1!$G$2:$G$3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26</c:v>
                      </c:pt>
                      <c:pt idx="1">
                        <c:v>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33F0-4591-B776-B1236ED472B6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Лист1!$H$1</c15:sqref>
                        </c15:formulaRef>
                      </c:ext>
                    </c:extLst>
                    <c:strCache>
                      <c:ptCount val="1"/>
                      <c:pt idx="0">
                        <c:v>Физ.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Абс.усп. %</c:v>
                      </c:pt>
                      <c:pt idx="1">
                        <c:v>Кач.усп. 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Лист1!$H$2:$H$3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64</c:v>
                      </c:pt>
                      <c:pt idx="1">
                        <c:v>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0CBE-41F7-BA05-8D134D53C7A1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Лист1!$I$1</c15:sqref>
                        </c15:formulaRef>
                      </c:ext>
                    </c:extLst>
                    <c:strCache>
                      <c:ptCount val="1"/>
                      <c:pt idx="0">
                        <c:v>Хим.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Абс.усп. %</c:v>
                      </c:pt>
                      <c:pt idx="1">
                        <c:v>Кач.усп. 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Лист1!$I$2:$I$3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80</c:v>
                      </c:pt>
                      <c:pt idx="1">
                        <c:v>64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0CBE-41F7-BA05-8D134D53C7A1}"/>
                  </c:ext>
                </c:extLst>
              </c15:ser>
            </c15:filteredBarSeries>
          </c:ext>
        </c:extLst>
      </c:barChart>
      <c:catAx>
        <c:axId val="23607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467008"/>
        <c:crosses val="autoZero"/>
        <c:auto val="1"/>
        <c:lblAlgn val="ctr"/>
        <c:lblOffset val="100"/>
        <c:noMultiLvlLbl val="0"/>
      </c:catAx>
      <c:valAx>
        <c:axId val="20946700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07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884188156323641E-2"/>
          <c:y val="4.6798548600131502E-2"/>
          <c:w val="0.93811581184367632"/>
          <c:h val="0.74309807773579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PowerPoint]Лист1'!$B$1</c:f>
              <c:strCache>
                <c:ptCount val="1"/>
                <c:pt idx="0">
                  <c:v>Кол-во обучающихся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PowerPoint]Лист1'!$A$2:$A$9</c:f>
              <c:strCache>
                <c:ptCount val="8"/>
                <c:pt idx="0">
                  <c:v>История</c:v>
                </c:pt>
                <c:pt idx="1">
                  <c:v>Обществознание</c:v>
                </c:pt>
                <c:pt idx="2">
                  <c:v>Информатика</c:v>
                </c:pt>
                <c:pt idx="3">
                  <c:v>Физика</c:v>
                </c:pt>
                <c:pt idx="4">
                  <c:v>Химия</c:v>
                </c:pt>
                <c:pt idx="5">
                  <c:v>Биология</c:v>
                </c:pt>
                <c:pt idx="6">
                  <c:v>Литература</c:v>
                </c:pt>
                <c:pt idx="7">
                  <c:v>Английский язык</c:v>
                </c:pt>
              </c:strCache>
            </c:strRef>
          </c:cat>
          <c:val>
            <c:numRef>
              <c:f>'[Диаграмма в Microsoft PowerPoint]Лист1'!$B$2:$B$9</c:f>
              <c:numCache>
                <c:formatCode>General</c:formatCode>
                <c:ptCount val="8"/>
                <c:pt idx="0">
                  <c:v>6</c:v>
                </c:pt>
                <c:pt idx="1">
                  <c:v>22</c:v>
                </c:pt>
                <c:pt idx="2">
                  <c:v>4</c:v>
                </c:pt>
                <c:pt idx="3">
                  <c:v>6</c:v>
                </c:pt>
                <c:pt idx="4">
                  <c:v>3</c:v>
                </c:pt>
                <c:pt idx="5">
                  <c:v>7</c:v>
                </c:pt>
                <c:pt idx="6">
                  <c:v>1</c:v>
                </c:pt>
                <c:pt idx="7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EB-4B54-ADBD-C3B37138AA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26687744"/>
        <c:axId val="143433024"/>
      </c:barChart>
      <c:catAx>
        <c:axId val="12668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433024"/>
        <c:crosses val="autoZero"/>
        <c:auto val="1"/>
        <c:lblAlgn val="ctr"/>
        <c:lblOffset val="100"/>
        <c:noMultiLvlLbl val="0"/>
      </c:catAx>
      <c:valAx>
        <c:axId val="1434330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6687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82281" cy="337735"/>
          </a:xfrm>
          <a:prstGeom prst="rect">
            <a:avLst/>
          </a:prstGeom>
        </p:spPr>
        <p:txBody>
          <a:bodyPr vert="horz" lIns="90551" tIns="45275" rIns="90551" bIns="4527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7620" y="0"/>
            <a:ext cx="4282281" cy="337735"/>
          </a:xfrm>
          <a:prstGeom prst="rect">
            <a:avLst/>
          </a:prstGeom>
        </p:spPr>
        <p:txBody>
          <a:bodyPr vert="horz" lIns="90551" tIns="45275" rIns="90551" bIns="45275" rtlCol="0"/>
          <a:lstStyle>
            <a:lvl1pPr algn="r">
              <a:defRPr sz="1200"/>
            </a:lvl1pPr>
          </a:lstStyle>
          <a:p>
            <a:fld id="{367348E2-95F6-4DAC-B90B-30FC2B803C0E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2350"/>
            <a:ext cx="4282281" cy="337735"/>
          </a:xfrm>
          <a:prstGeom prst="rect">
            <a:avLst/>
          </a:prstGeom>
        </p:spPr>
        <p:txBody>
          <a:bodyPr vert="horz" lIns="90551" tIns="45275" rIns="90551" bIns="4527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7620" y="6422350"/>
            <a:ext cx="4282281" cy="337735"/>
          </a:xfrm>
          <a:prstGeom prst="rect">
            <a:avLst/>
          </a:prstGeom>
        </p:spPr>
        <p:txBody>
          <a:bodyPr vert="horz" lIns="90551" tIns="45275" rIns="90551" bIns="45275" rtlCol="0" anchor="b"/>
          <a:lstStyle>
            <a:lvl1pPr algn="r">
              <a:defRPr sz="1200"/>
            </a:lvl1pPr>
          </a:lstStyle>
          <a:p>
            <a:fld id="{0448E3C4-7EB9-49E5-83D2-456F26844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028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2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3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4733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65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928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70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345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2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82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5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0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1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4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8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0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2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3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1520" y="2388454"/>
            <a:ext cx="7811347" cy="184272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Анализ результатов образовательной деятельности в</a:t>
            </a:r>
            <a:br>
              <a:rPr lang="ru-RU" b="1" dirty="0"/>
            </a:br>
            <a:r>
              <a:rPr lang="ru-RU" b="1" dirty="0"/>
              <a:t>2021-2022 </a:t>
            </a:r>
            <a:r>
              <a:rPr lang="ru-RU" b="1" dirty="0" err="1"/>
              <a:t>уч.г</a:t>
            </a:r>
            <a:r>
              <a:rPr lang="ru-RU" b="1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2292" y="4777380"/>
            <a:ext cx="3260575" cy="1126283"/>
          </a:xfrm>
        </p:spPr>
        <p:txBody>
          <a:bodyPr>
            <a:normAutofit/>
          </a:bodyPr>
          <a:lstStyle/>
          <a:p>
            <a:r>
              <a:rPr lang="ru-RU" sz="1050" dirty="0"/>
              <a:t>Заместители директора по учебной работе ООО и СОО</a:t>
            </a:r>
          </a:p>
          <a:p>
            <a:r>
              <a:rPr lang="ru-RU" sz="1050" dirty="0" err="1"/>
              <a:t>Лобырина</a:t>
            </a:r>
            <a:r>
              <a:rPr lang="ru-RU" sz="1050" dirty="0"/>
              <a:t> Е.В. (5-7 классы)</a:t>
            </a:r>
          </a:p>
          <a:p>
            <a:r>
              <a:rPr lang="ru-RU" sz="1050" dirty="0" err="1"/>
              <a:t>Кутасина</a:t>
            </a:r>
            <a:r>
              <a:rPr lang="ru-RU" sz="1050" dirty="0"/>
              <a:t> Р.Х. (8-11 классы)</a:t>
            </a:r>
          </a:p>
        </p:txBody>
      </p:sp>
    </p:spTree>
    <p:extLst>
      <p:ext uri="{BB962C8B-B14F-4D97-AF65-F5344CB8AC3E}">
        <p14:creationId xmlns:p14="http://schemas.microsoft.com/office/powerpoint/2010/main" val="2541506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DC91383-83C3-43C1-8290-686BC6A9FEC2}"/>
              </a:ext>
            </a:extLst>
          </p:cNvPr>
          <p:cNvSpPr/>
          <p:nvPr/>
        </p:nvSpPr>
        <p:spPr>
          <a:xfrm>
            <a:off x="1642369" y="275208"/>
            <a:ext cx="67470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Данные вышеприведенной таблицы свидетельствуют о том, что педагоги школы достаточно активно принимают участие в конкурсах профессионального мастерства, а также являются наставниками для обучающихся, принимающих участие в конкурсах разных уровней. Задача методических объединений школы организовать методическую поддержку педагогов – участников конкурсов в целях результативности.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2219452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Статистика (контингент)</a:t>
            </a:r>
          </a:p>
        </p:txBody>
      </p:sp>
      <p:graphicFrame>
        <p:nvGraphicFramePr>
          <p:cNvPr id="7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530333"/>
              </p:ext>
            </p:extLst>
          </p:nvPr>
        </p:nvGraphicFramePr>
        <p:xfrm>
          <a:off x="1517754" y="1270000"/>
          <a:ext cx="7466855" cy="5290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1455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664" y="676712"/>
            <a:ext cx="6347713" cy="609600"/>
          </a:xfrm>
        </p:spPr>
        <p:txBody>
          <a:bodyPr>
            <a:normAutofit/>
          </a:bodyPr>
          <a:lstStyle/>
          <a:p>
            <a:r>
              <a:rPr lang="ru-RU" sz="2800" b="1" dirty="0"/>
              <a:t>Успеваемость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222269"/>
              </p:ext>
            </p:extLst>
          </p:nvPr>
        </p:nvGraphicFramePr>
        <p:xfrm>
          <a:off x="1213659" y="1089044"/>
          <a:ext cx="7710780" cy="5521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4905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664" y="668323"/>
            <a:ext cx="6347713" cy="609600"/>
          </a:xfrm>
        </p:spPr>
        <p:txBody>
          <a:bodyPr>
            <a:normAutofit/>
          </a:bodyPr>
          <a:lstStyle/>
          <a:p>
            <a:r>
              <a:rPr lang="ru-RU" sz="2800" b="1" dirty="0"/>
              <a:t>Успеваемость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940926"/>
              </p:ext>
            </p:extLst>
          </p:nvPr>
        </p:nvGraphicFramePr>
        <p:xfrm>
          <a:off x="1661359" y="1379912"/>
          <a:ext cx="7079673" cy="4620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2393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Количество отличников по уровням образования (%)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356014"/>
              </p:ext>
            </p:extLst>
          </p:nvPr>
        </p:nvGraphicFramePr>
        <p:xfrm>
          <a:off x="1876040" y="1930400"/>
          <a:ext cx="6803571" cy="411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8609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238FA6EB-A8FD-4FA7-AA47-96FB57B86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300656"/>
              </p:ext>
            </p:extLst>
          </p:nvPr>
        </p:nvGraphicFramePr>
        <p:xfrm>
          <a:off x="1242874" y="599873"/>
          <a:ext cx="7794594" cy="6128952"/>
        </p:xfrm>
        <a:graphic>
          <a:graphicData uri="http://schemas.openxmlformats.org/drawingml/2006/table">
            <a:tbl>
              <a:tblPr firstRow="1" firstCol="1" bandRow="1"/>
              <a:tblGrid>
                <a:gridCol w="1253956">
                  <a:extLst>
                    <a:ext uri="{9D8B030D-6E8A-4147-A177-3AD203B41FA5}">
                      <a16:colId xmlns:a16="http://schemas.microsoft.com/office/drawing/2014/main" xmlns="" val="2025573614"/>
                    </a:ext>
                  </a:extLst>
                </a:gridCol>
                <a:gridCol w="3240502">
                  <a:extLst>
                    <a:ext uri="{9D8B030D-6E8A-4147-A177-3AD203B41FA5}">
                      <a16:colId xmlns:a16="http://schemas.microsoft.com/office/drawing/2014/main" xmlns="" val="3312352491"/>
                    </a:ext>
                  </a:extLst>
                </a:gridCol>
                <a:gridCol w="747027">
                  <a:extLst>
                    <a:ext uri="{9D8B030D-6E8A-4147-A177-3AD203B41FA5}">
                      <a16:colId xmlns:a16="http://schemas.microsoft.com/office/drawing/2014/main" xmlns="" val="538831087"/>
                    </a:ext>
                  </a:extLst>
                </a:gridCol>
                <a:gridCol w="899198">
                  <a:extLst>
                    <a:ext uri="{9D8B030D-6E8A-4147-A177-3AD203B41FA5}">
                      <a16:colId xmlns:a16="http://schemas.microsoft.com/office/drawing/2014/main" xmlns="" val="37799198"/>
                    </a:ext>
                  </a:extLst>
                </a:gridCol>
                <a:gridCol w="899198">
                  <a:extLst>
                    <a:ext uri="{9D8B030D-6E8A-4147-A177-3AD203B41FA5}">
                      <a16:colId xmlns:a16="http://schemas.microsoft.com/office/drawing/2014/main" xmlns="" val="3413673946"/>
                    </a:ext>
                  </a:extLst>
                </a:gridCol>
                <a:gridCol w="754713">
                  <a:extLst>
                    <a:ext uri="{9D8B030D-6E8A-4147-A177-3AD203B41FA5}">
                      <a16:colId xmlns:a16="http://schemas.microsoft.com/office/drawing/2014/main" xmlns="" val="3640164266"/>
                    </a:ext>
                  </a:extLst>
                </a:gridCol>
              </a:tblGrid>
              <a:tr h="983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Оценивание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67976484"/>
                  </a:ext>
                </a:extLst>
              </a:tr>
              <a:tr h="649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класс 2020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Метапредметные результаты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27,9%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90777118"/>
                  </a:ext>
                </a:extLst>
              </a:tr>
              <a:tr h="804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класс 2021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сформированности УУД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4948043"/>
                  </a:ext>
                </a:extLst>
              </a:tr>
              <a:tr h="64998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класс 2022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Метапредметные результаты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0630417"/>
                  </a:ext>
                </a:extLst>
              </a:tr>
              <a:tr h="649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Функциональная грамотность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1460221"/>
                  </a:ext>
                </a:extLst>
              </a:tr>
              <a:tr h="804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класс 2022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сформированности УУД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5924524"/>
                  </a:ext>
                </a:extLst>
              </a:tr>
              <a:tr h="804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 2022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сформированности УУД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8427973"/>
                  </a:ext>
                </a:extLst>
              </a:tr>
              <a:tr h="649986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Положительная динамика: к 9 классу повышение уровня сформированности УУД.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1274177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B12417F2-4489-44BA-A40C-94E7C0665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343" y="138208"/>
            <a:ext cx="75371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Индивидуальный проект</a:t>
            </a:r>
            <a:endParaRPr kumimoji="0" lang="ru-RU" alt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649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502B000-6836-4079-B449-BD2FD7B5A3BF}"/>
              </a:ext>
            </a:extLst>
          </p:cNvPr>
          <p:cNvSpPr/>
          <p:nvPr/>
        </p:nvSpPr>
        <p:spPr>
          <a:xfrm>
            <a:off x="887767" y="1028343"/>
            <a:ext cx="81319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Всероссийские проверочные работы </a:t>
            </a:r>
            <a:r>
              <a:rPr lang="ru-RU" sz="2400" dirty="0"/>
              <a:t>призваны обеспечить единство образовательного пространства РФ и поддержку реализации ФГОС за счет предоставления образовательным учреждениям единых проверочных материалов и единых критериев оценивания учебных достижений. Основная цель ВПР - своевременная диагностика уровня достижения обучающимися образовательных результатов; информирование участников образовательных отношений о состоянии освоения образовательных программ по ФГОС.</a:t>
            </a:r>
          </a:p>
        </p:txBody>
      </p:sp>
    </p:spTree>
    <p:extLst>
      <p:ext uri="{BB962C8B-B14F-4D97-AF65-F5344CB8AC3E}">
        <p14:creationId xmlns:p14="http://schemas.microsoft.com/office/powerpoint/2010/main" val="3951313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98978CCD-A695-4B3B-BE26-B54B5920C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22266"/>
              </p:ext>
            </p:extLst>
          </p:nvPr>
        </p:nvGraphicFramePr>
        <p:xfrm>
          <a:off x="417250" y="1376039"/>
          <a:ext cx="8495930" cy="3392805"/>
        </p:xfrm>
        <a:graphic>
          <a:graphicData uri="http://schemas.openxmlformats.org/drawingml/2006/table">
            <a:tbl>
              <a:tblPr/>
              <a:tblGrid>
                <a:gridCol w="953264">
                  <a:extLst>
                    <a:ext uri="{9D8B030D-6E8A-4147-A177-3AD203B41FA5}">
                      <a16:colId xmlns:a16="http://schemas.microsoft.com/office/drawing/2014/main" xmlns="" val="3107685123"/>
                    </a:ext>
                  </a:extLst>
                </a:gridCol>
                <a:gridCol w="916232">
                  <a:extLst>
                    <a:ext uri="{9D8B030D-6E8A-4147-A177-3AD203B41FA5}">
                      <a16:colId xmlns:a16="http://schemas.microsoft.com/office/drawing/2014/main" xmlns="" val="455570172"/>
                    </a:ext>
                  </a:extLst>
                </a:gridCol>
                <a:gridCol w="969006">
                  <a:extLst>
                    <a:ext uri="{9D8B030D-6E8A-4147-A177-3AD203B41FA5}">
                      <a16:colId xmlns:a16="http://schemas.microsoft.com/office/drawing/2014/main" xmlns="" val="3454670976"/>
                    </a:ext>
                  </a:extLst>
                </a:gridCol>
                <a:gridCol w="851550">
                  <a:extLst>
                    <a:ext uri="{9D8B030D-6E8A-4147-A177-3AD203B41FA5}">
                      <a16:colId xmlns:a16="http://schemas.microsoft.com/office/drawing/2014/main" xmlns="" val="2401798252"/>
                    </a:ext>
                  </a:extLst>
                </a:gridCol>
                <a:gridCol w="831974">
                  <a:extLst>
                    <a:ext uri="{9D8B030D-6E8A-4147-A177-3AD203B41FA5}">
                      <a16:colId xmlns:a16="http://schemas.microsoft.com/office/drawing/2014/main" xmlns="" val="1190148328"/>
                    </a:ext>
                  </a:extLst>
                </a:gridCol>
                <a:gridCol w="1017946">
                  <a:extLst>
                    <a:ext uri="{9D8B030D-6E8A-4147-A177-3AD203B41FA5}">
                      <a16:colId xmlns:a16="http://schemas.microsoft.com/office/drawing/2014/main" xmlns="" val="1215042242"/>
                    </a:ext>
                  </a:extLst>
                </a:gridCol>
                <a:gridCol w="831974">
                  <a:extLst>
                    <a:ext uri="{9D8B030D-6E8A-4147-A177-3AD203B41FA5}">
                      <a16:colId xmlns:a16="http://schemas.microsoft.com/office/drawing/2014/main" xmlns="" val="3142314204"/>
                    </a:ext>
                  </a:extLst>
                </a:gridCol>
                <a:gridCol w="959219">
                  <a:extLst>
                    <a:ext uri="{9D8B030D-6E8A-4147-A177-3AD203B41FA5}">
                      <a16:colId xmlns:a16="http://schemas.microsoft.com/office/drawing/2014/main" xmlns="" val="1048854409"/>
                    </a:ext>
                  </a:extLst>
                </a:gridCol>
                <a:gridCol w="1164765">
                  <a:extLst>
                    <a:ext uri="{9D8B030D-6E8A-4147-A177-3AD203B41FA5}">
                      <a16:colId xmlns:a16="http://schemas.microsoft.com/office/drawing/2014/main" xmlns="" val="2969466152"/>
                    </a:ext>
                  </a:extLst>
                </a:gridCol>
              </a:tblGrid>
              <a:tr h="878889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</a:rPr>
                        <a:t>2018-2019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</a:rPr>
                        <a:t>2019-2020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</a:rPr>
                        <a:t>2020-2021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</a:rPr>
                        <a:t>2021-2022</a:t>
                      </a: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2604527"/>
                  </a:ext>
                </a:extLst>
              </a:tr>
              <a:tr h="39283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4 класс</a:t>
                      </a: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Качество обучения</a:t>
                      </a: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Качество обучения</a:t>
                      </a: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Качество обучения</a:t>
                      </a: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Качество обучения</a:t>
                      </a: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6418352"/>
                  </a:ext>
                </a:extLst>
              </a:tr>
              <a:tr h="1142316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Русский язык</a:t>
                      </a:r>
                      <a:endParaRPr lang="ru-RU" sz="1800" b="1" dirty="0">
                        <a:effectLst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2%</a:t>
                      </a:r>
                      <a:endParaRPr lang="ru-RU" sz="3600" dirty="0">
                        <a:effectLst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57%</a:t>
                      </a:r>
                      <a:endParaRPr lang="ru-RU" sz="3600" dirty="0">
                        <a:effectLst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1,2%</a:t>
                      </a:r>
                      <a:endParaRPr lang="ru-RU" sz="3600" dirty="0">
                        <a:effectLst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57%</a:t>
                      </a:r>
                      <a:endParaRPr lang="ru-RU" sz="3600" dirty="0">
                        <a:effectLst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4,5%</a:t>
                      </a:r>
                      <a:endParaRPr lang="ru-RU" sz="3600" dirty="0">
                        <a:effectLst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66%</a:t>
                      </a:r>
                      <a:r>
                        <a:rPr lang="ru-RU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↑</a:t>
                      </a:r>
                      <a:endParaRPr lang="ru-RU" sz="3600" dirty="0">
                        <a:effectLst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15%↑</a:t>
                      </a:r>
                      <a:endParaRPr lang="ru-RU" sz="3600" dirty="0">
                        <a:effectLst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58% ↓</a:t>
                      </a:r>
                      <a:endParaRPr lang="ru-RU" sz="3600" dirty="0">
                        <a:effectLst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400555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3020325-CABB-416B-985A-ABD53CB1BF7D}"/>
              </a:ext>
            </a:extLst>
          </p:cNvPr>
          <p:cNvSpPr txBox="1"/>
          <p:nvPr/>
        </p:nvSpPr>
        <p:spPr>
          <a:xfrm>
            <a:off x="2476870" y="372862"/>
            <a:ext cx="5921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Информация об итогах ВПР за последние 4 года</a:t>
            </a:r>
          </a:p>
        </p:txBody>
      </p:sp>
    </p:spTree>
    <p:extLst>
      <p:ext uri="{BB962C8B-B14F-4D97-AF65-F5344CB8AC3E}">
        <p14:creationId xmlns:p14="http://schemas.microsoft.com/office/powerpoint/2010/main" val="1373500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CFE9D9BE-77D8-4CC6-805A-EC0089E5C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5B11EFAA-D324-466F-B22F-FD04AA57B1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456387"/>
              </p:ext>
            </p:extLst>
          </p:nvPr>
        </p:nvGraphicFramePr>
        <p:xfrm>
          <a:off x="621437" y="1033312"/>
          <a:ext cx="8522562" cy="3947061"/>
        </p:xfrm>
        <a:graphic>
          <a:graphicData uri="http://schemas.openxmlformats.org/drawingml/2006/table">
            <a:tbl>
              <a:tblPr/>
              <a:tblGrid>
                <a:gridCol w="1000631">
                  <a:extLst>
                    <a:ext uri="{9D8B030D-6E8A-4147-A177-3AD203B41FA5}">
                      <a16:colId xmlns:a16="http://schemas.microsoft.com/office/drawing/2014/main" xmlns="" val="2305281279"/>
                    </a:ext>
                  </a:extLst>
                </a:gridCol>
                <a:gridCol w="952717">
                  <a:extLst>
                    <a:ext uri="{9D8B030D-6E8A-4147-A177-3AD203B41FA5}">
                      <a16:colId xmlns:a16="http://schemas.microsoft.com/office/drawing/2014/main" xmlns="" val="3730310496"/>
                    </a:ext>
                  </a:extLst>
                </a:gridCol>
                <a:gridCol w="817199">
                  <a:extLst>
                    <a:ext uri="{9D8B030D-6E8A-4147-A177-3AD203B41FA5}">
                      <a16:colId xmlns:a16="http://schemas.microsoft.com/office/drawing/2014/main" xmlns="" val="2967325417"/>
                    </a:ext>
                  </a:extLst>
                </a:gridCol>
                <a:gridCol w="931441">
                  <a:extLst>
                    <a:ext uri="{9D8B030D-6E8A-4147-A177-3AD203B41FA5}">
                      <a16:colId xmlns:a16="http://schemas.microsoft.com/office/drawing/2014/main" xmlns="" val="2026947926"/>
                    </a:ext>
                  </a:extLst>
                </a:gridCol>
                <a:gridCol w="958789">
                  <a:extLst>
                    <a:ext uri="{9D8B030D-6E8A-4147-A177-3AD203B41FA5}">
                      <a16:colId xmlns:a16="http://schemas.microsoft.com/office/drawing/2014/main" xmlns="" val="3885429702"/>
                    </a:ext>
                  </a:extLst>
                </a:gridCol>
                <a:gridCol w="1101936">
                  <a:extLst>
                    <a:ext uri="{9D8B030D-6E8A-4147-A177-3AD203B41FA5}">
                      <a16:colId xmlns:a16="http://schemas.microsoft.com/office/drawing/2014/main" xmlns="" val="1538358941"/>
                    </a:ext>
                  </a:extLst>
                </a:gridCol>
                <a:gridCol w="797885">
                  <a:extLst>
                    <a:ext uri="{9D8B030D-6E8A-4147-A177-3AD203B41FA5}">
                      <a16:colId xmlns:a16="http://schemas.microsoft.com/office/drawing/2014/main" xmlns="" val="80775921"/>
                    </a:ext>
                  </a:extLst>
                </a:gridCol>
                <a:gridCol w="1128634">
                  <a:extLst>
                    <a:ext uri="{9D8B030D-6E8A-4147-A177-3AD203B41FA5}">
                      <a16:colId xmlns:a16="http://schemas.microsoft.com/office/drawing/2014/main" xmlns="" val="2163563626"/>
                    </a:ext>
                  </a:extLst>
                </a:gridCol>
                <a:gridCol w="833330">
                  <a:extLst>
                    <a:ext uri="{9D8B030D-6E8A-4147-A177-3AD203B41FA5}">
                      <a16:colId xmlns:a16="http://schemas.microsoft.com/office/drawing/2014/main" xmlns="" val="4061630320"/>
                    </a:ext>
                  </a:extLst>
                </a:gridCol>
              </a:tblGrid>
              <a:tr h="698522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1905622"/>
                  </a:ext>
                </a:extLst>
              </a:tr>
              <a:tr h="1496833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класс</a:t>
                      </a: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обучения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обучения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обучения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обучения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1702779"/>
                  </a:ext>
                </a:extLst>
              </a:tr>
              <a:tr h="997544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ru-RU" sz="3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ru-RU" sz="3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19,28%</a:t>
                      </a:r>
                      <a:endParaRPr lang="ru-RU" sz="3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endParaRPr lang="ru-RU" sz="3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ru-RU" sz="3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43%</a:t>
                      </a:r>
                      <a:endParaRPr lang="ru-RU" sz="3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5,5%↓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48%↑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5466110"/>
                  </a:ext>
                </a:extLst>
              </a:tr>
              <a:tr h="754162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ru-RU" sz="3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ru-RU" sz="3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8,75%</a:t>
                      </a:r>
                      <a:endParaRPr lang="ru-RU" sz="3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3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23%</a:t>
                      </a:r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ru-RU" sz="3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  <a:endParaRPr lang="ru-RU" sz="3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11%↓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40,3%↑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1775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749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8741" y="624110"/>
            <a:ext cx="7130642" cy="1280890"/>
          </a:xfrm>
        </p:spPr>
        <p:txBody>
          <a:bodyPr/>
          <a:lstStyle/>
          <a:p>
            <a:r>
              <a:rPr lang="ru-RU" dirty="0"/>
              <a:t>ВПР 5 классы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753736"/>
              </p:ext>
            </p:extLst>
          </p:nvPr>
        </p:nvGraphicFramePr>
        <p:xfrm>
          <a:off x="1708559" y="1440612"/>
          <a:ext cx="6823045" cy="5077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08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обеспечение современного качества образования учащихся школы в условиях применения новых организационных форм учебной деятельности в рамках интеграции основного и дополнительного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674562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E63370C4-4CC9-4D48-B7B3-2BD115136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03209"/>
              </p:ext>
            </p:extLst>
          </p:nvPr>
        </p:nvGraphicFramePr>
        <p:xfrm>
          <a:off x="435007" y="363983"/>
          <a:ext cx="8442663" cy="4757184"/>
        </p:xfrm>
        <a:graphic>
          <a:graphicData uri="http://schemas.openxmlformats.org/drawingml/2006/table">
            <a:tbl>
              <a:tblPr/>
              <a:tblGrid>
                <a:gridCol w="991251">
                  <a:extLst>
                    <a:ext uri="{9D8B030D-6E8A-4147-A177-3AD203B41FA5}">
                      <a16:colId xmlns:a16="http://schemas.microsoft.com/office/drawing/2014/main" xmlns="" val="2230432564"/>
                    </a:ext>
                  </a:extLst>
                </a:gridCol>
                <a:gridCol w="943785">
                  <a:extLst>
                    <a:ext uri="{9D8B030D-6E8A-4147-A177-3AD203B41FA5}">
                      <a16:colId xmlns:a16="http://schemas.microsoft.com/office/drawing/2014/main" xmlns="" val="465652688"/>
                    </a:ext>
                  </a:extLst>
                </a:gridCol>
                <a:gridCol w="809538">
                  <a:extLst>
                    <a:ext uri="{9D8B030D-6E8A-4147-A177-3AD203B41FA5}">
                      <a16:colId xmlns:a16="http://schemas.microsoft.com/office/drawing/2014/main" xmlns="" val="263800838"/>
                    </a:ext>
                  </a:extLst>
                </a:gridCol>
                <a:gridCol w="922709">
                  <a:extLst>
                    <a:ext uri="{9D8B030D-6E8A-4147-A177-3AD203B41FA5}">
                      <a16:colId xmlns:a16="http://schemas.microsoft.com/office/drawing/2014/main" xmlns="" val="985956671"/>
                    </a:ext>
                  </a:extLst>
                </a:gridCol>
                <a:gridCol w="949800">
                  <a:extLst>
                    <a:ext uri="{9D8B030D-6E8A-4147-A177-3AD203B41FA5}">
                      <a16:colId xmlns:a16="http://schemas.microsoft.com/office/drawing/2014/main" xmlns="" val="3348459750"/>
                    </a:ext>
                  </a:extLst>
                </a:gridCol>
                <a:gridCol w="1091606">
                  <a:extLst>
                    <a:ext uri="{9D8B030D-6E8A-4147-A177-3AD203B41FA5}">
                      <a16:colId xmlns:a16="http://schemas.microsoft.com/office/drawing/2014/main" xmlns="" val="281650364"/>
                    </a:ext>
                  </a:extLst>
                </a:gridCol>
                <a:gridCol w="985073">
                  <a:extLst>
                    <a:ext uri="{9D8B030D-6E8A-4147-A177-3AD203B41FA5}">
                      <a16:colId xmlns:a16="http://schemas.microsoft.com/office/drawing/2014/main" xmlns="" val="2790750465"/>
                    </a:ext>
                  </a:extLst>
                </a:gridCol>
                <a:gridCol w="923384">
                  <a:extLst>
                    <a:ext uri="{9D8B030D-6E8A-4147-A177-3AD203B41FA5}">
                      <a16:colId xmlns:a16="http://schemas.microsoft.com/office/drawing/2014/main" xmlns="" val="644505389"/>
                    </a:ext>
                  </a:extLst>
                </a:gridCol>
                <a:gridCol w="825517">
                  <a:extLst>
                    <a:ext uri="{9D8B030D-6E8A-4147-A177-3AD203B41FA5}">
                      <a16:colId xmlns:a16="http://schemas.microsoft.com/office/drawing/2014/main" xmlns="" val="4147038605"/>
                    </a:ext>
                  </a:extLst>
                </a:gridCol>
              </a:tblGrid>
              <a:tr h="834101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8505349"/>
                  </a:ext>
                </a:extLst>
              </a:tr>
              <a:tr h="1787358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класс</a:t>
                      </a: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обучения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обучения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обучения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обучения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2616529"/>
                  </a:ext>
                </a:extLst>
              </a:tr>
              <a:tr h="1191161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endParaRPr lang="ru-RU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38,6%</a:t>
                      </a:r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ru-RU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56388893"/>
                  </a:ext>
                </a:extLst>
              </a:tr>
              <a:tr h="635093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ru-RU" sz="4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26%</a:t>
                      </a:r>
                      <a:endParaRPr lang="ru-RU" sz="4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ru-RU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ru-RU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0553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218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8741" y="624110"/>
            <a:ext cx="7130642" cy="1280890"/>
          </a:xfrm>
        </p:spPr>
        <p:txBody>
          <a:bodyPr/>
          <a:lstStyle/>
          <a:p>
            <a:r>
              <a:rPr lang="ru-RU" dirty="0"/>
              <a:t>ВПР 6 классы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396504"/>
              </p:ext>
            </p:extLst>
          </p:nvPr>
        </p:nvGraphicFramePr>
        <p:xfrm>
          <a:off x="1708559" y="1440612"/>
          <a:ext cx="6823045" cy="5077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4656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57CFDCEB-CD98-4B5B-A718-0D886BEA7D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246850"/>
              </p:ext>
            </p:extLst>
          </p:nvPr>
        </p:nvGraphicFramePr>
        <p:xfrm>
          <a:off x="248575" y="597023"/>
          <a:ext cx="8780016" cy="5663954"/>
        </p:xfrm>
        <a:graphic>
          <a:graphicData uri="http://schemas.openxmlformats.org/drawingml/2006/table">
            <a:tbl>
              <a:tblPr/>
              <a:tblGrid>
                <a:gridCol w="1156250">
                  <a:extLst>
                    <a:ext uri="{9D8B030D-6E8A-4147-A177-3AD203B41FA5}">
                      <a16:colId xmlns:a16="http://schemas.microsoft.com/office/drawing/2014/main" xmlns="" val="2598330809"/>
                    </a:ext>
                  </a:extLst>
                </a:gridCol>
                <a:gridCol w="965616">
                  <a:extLst>
                    <a:ext uri="{9D8B030D-6E8A-4147-A177-3AD203B41FA5}">
                      <a16:colId xmlns:a16="http://schemas.microsoft.com/office/drawing/2014/main" xmlns="" val="2363723544"/>
                    </a:ext>
                  </a:extLst>
                </a:gridCol>
                <a:gridCol w="828263">
                  <a:extLst>
                    <a:ext uri="{9D8B030D-6E8A-4147-A177-3AD203B41FA5}">
                      <a16:colId xmlns:a16="http://schemas.microsoft.com/office/drawing/2014/main" xmlns="" val="414794307"/>
                    </a:ext>
                  </a:extLst>
                </a:gridCol>
                <a:gridCol w="944052">
                  <a:extLst>
                    <a:ext uri="{9D8B030D-6E8A-4147-A177-3AD203B41FA5}">
                      <a16:colId xmlns:a16="http://schemas.microsoft.com/office/drawing/2014/main" xmlns="" val="2146980679"/>
                    </a:ext>
                  </a:extLst>
                </a:gridCol>
                <a:gridCol w="818840">
                  <a:extLst>
                    <a:ext uri="{9D8B030D-6E8A-4147-A177-3AD203B41FA5}">
                      <a16:colId xmlns:a16="http://schemas.microsoft.com/office/drawing/2014/main" xmlns="" val="441262782"/>
                    </a:ext>
                  </a:extLst>
                </a:gridCol>
                <a:gridCol w="1269785">
                  <a:extLst>
                    <a:ext uri="{9D8B030D-6E8A-4147-A177-3AD203B41FA5}">
                      <a16:colId xmlns:a16="http://schemas.microsoft.com/office/drawing/2014/main" xmlns="" val="1393446772"/>
                    </a:ext>
                  </a:extLst>
                </a:gridCol>
                <a:gridCol w="816761">
                  <a:extLst>
                    <a:ext uri="{9D8B030D-6E8A-4147-A177-3AD203B41FA5}">
                      <a16:colId xmlns:a16="http://schemas.microsoft.com/office/drawing/2014/main" xmlns="" val="1560312530"/>
                    </a:ext>
                  </a:extLst>
                </a:gridCol>
                <a:gridCol w="1137070">
                  <a:extLst>
                    <a:ext uri="{9D8B030D-6E8A-4147-A177-3AD203B41FA5}">
                      <a16:colId xmlns:a16="http://schemas.microsoft.com/office/drawing/2014/main" xmlns="" val="898524478"/>
                    </a:ext>
                  </a:extLst>
                </a:gridCol>
                <a:gridCol w="843379">
                  <a:extLst>
                    <a:ext uri="{9D8B030D-6E8A-4147-A177-3AD203B41FA5}">
                      <a16:colId xmlns:a16="http://schemas.microsoft.com/office/drawing/2014/main" xmlns="" val="252473308"/>
                    </a:ext>
                  </a:extLst>
                </a:gridCol>
              </a:tblGrid>
              <a:tr h="92091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6590172"/>
                  </a:ext>
                </a:extLst>
              </a:tr>
              <a:tr h="1973388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класс</a:t>
                      </a: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обучения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обучения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обучения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обучения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34324153"/>
                  </a:ext>
                </a:extLst>
              </a:tr>
              <a:tr h="1571281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17%↑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9%↓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5950594"/>
                  </a:ext>
                </a:extLst>
              </a:tr>
              <a:tr h="119837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4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4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ru-RU" sz="4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37%</a:t>
                      </a:r>
                      <a:endParaRPr lang="ru-RU" sz="4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7,5%↓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12,5%↓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8248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135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8741" y="624110"/>
            <a:ext cx="7130642" cy="1280890"/>
          </a:xfrm>
        </p:spPr>
        <p:txBody>
          <a:bodyPr/>
          <a:lstStyle/>
          <a:p>
            <a:r>
              <a:rPr lang="ru-RU" dirty="0"/>
              <a:t>ВПР 7 классы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14712"/>
              </p:ext>
            </p:extLst>
          </p:nvPr>
        </p:nvGraphicFramePr>
        <p:xfrm>
          <a:off x="1708559" y="1440612"/>
          <a:ext cx="6823045" cy="5077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83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319237D0-A2EA-4ADB-9D4C-43EE2D40E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878901"/>
              </p:ext>
            </p:extLst>
          </p:nvPr>
        </p:nvGraphicFramePr>
        <p:xfrm>
          <a:off x="355107" y="204186"/>
          <a:ext cx="8549195" cy="5097397"/>
        </p:xfrm>
        <a:graphic>
          <a:graphicData uri="http://schemas.openxmlformats.org/drawingml/2006/table">
            <a:tbl>
              <a:tblPr/>
              <a:tblGrid>
                <a:gridCol w="1003759">
                  <a:extLst>
                    <a:ext uri="{9D8B030D-6E8A-4147-A177-3AD203B41FA5}">
                      <a16:colId xmlns:a16="http://schemas.microsoft.com/office/drawing/2014/main" xmlns="" val="1679921165"/>
                    </a:ext>
                  </a:extLst>
                </a:gridCol>
                <a:gridCol w="955695">
                  <a:extLst>
                    <a:ext uri="{9D8B030D-6E8A-4147-A177-3AD203B41FA5}">
                      <a16:colId xmlns:a16="http://schemas.microsoft.com/office/drawing/2014/main" xmlns="" val="3426702348"/>
                    </a:ext>
                  </a:extLst>
                </a:gridCol>
                <a:gridCol w="819753">
                  <a:extLst>
                    <a:ext uri="{9D8B030D-6E8A-4147-A177-3AD203B41FA5}">
                      <a16:colId xmlns:a16="http://schemas.microsoft.com/office/drawing/2014/main" xmlns="" val="2430527782"/>
                    </a:ext>
                  </a:extLst>
                </a:gridCol>
                <a:gridCol w="934353">
                  <a:extLst>
                    <a:ext uri="{9D8B030D-6E8A-4147-A177-3AD203B41FA5}">
                      <a16:colId xmlns:a16="http://schemas.microsoft.com/office/drawing/2014/main" xmlns="" val="2499297942"/>
                    </a:ext>
                  </a:extLst>
                </a:gridCol>
                <a:gridCol w="810426">
                  <a:extLst>
                    <a:ext uri="{9D8B030D-6E8A-4147-A177-3AD203B41FA5}">
                      <a16:colId xmlns:a16="http://schemas.microsoft.com/office/drawing/2014/main" xmlns="" val="1888262825"/>
                    </a:ext>
                  </a:extLst>
                </a:gridCol>
                <a:gridCol w="1256738">
                  <a:extLst>
                    <a:ext uri="{9D8B030D-6E8A-4147-A177-3AD203B41FA5}">
                      <a16:colId xmlns:a16="http://schemas.microsoft.com/office/drawing/2014/main" xmlns="" val="2554648898"/>
                    </a:ext>
                  </a:extLst>
                </a:gridCol>
                <a:gridCol w="808369">
                  <a:extLst>
                    <a:ext uri="{9D8B030D-6E8A-4147-A177-3AD203B41FA5}">
                      <a16:colId xmlns:a16="http://schemas.microsoft.com/office/drawing/2014/main" xmlns="" val="268857312"/>
                    </a:ext>
                  </a:extLst>
                </a:gridCol>
                <a:gridCol w="997551">
                  <a:extLst>
                    <a:ext uri="{9D8B030D-6E8A-4147-A177-3AD203B41FA5}">
                      <a16:colId xmlns:a16="http://schemas.microsoft.com/office/drawing/2014/main" xmlns="" val="716624112"/>
                    </a:ext>
                  </a:extLst>
                </a:gridCol>
                <a:gridCol w="962551">
                  <a:extLst>
                    <a:ext uri="{9D8B030D-6E8A-4147-A177-3AD203B41FA5}">
                      <a16:colId xmlns:a16="http://schemas.microsoft.com/office/drawing/2014/main" xmlns="" val="3449722592"/>
                    </a:ext>
                  </a:extLst>
                </a:gridCol>
              </a:tblGrid>
              <a:tr h="1234831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8371672"/>
                  </a:ext>
                </a:extLst>
              </a:tr>
              <a:tr h="118710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класс</a:t>
                      </a: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обучения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обучения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обучения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получивших отметку «2»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обучения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1964538"/>
                  </a:ext>
                </a:extLst>
              </a:tr>
              <a:tr h="1066981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4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4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26%</a:t>
                      </a:r>
                      <a:endParaRPr lang="ru-RU" sz="4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ru-RU" sz="4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26%</a:t>
                      </a:r>
                      <a:endParaRPr lang="ru-RU" sz="4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4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endParaRPr lang="ru-RU" sz="4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23%</a:t>
                      </a:r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ru-RU" sz="4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740768"/>
                  </a:ext>
                </a:extLst>
              </a:tr>
              <a:tr h="160686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3" marR="72773" marT="45562" marB="4556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4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4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ru-RU" sz="4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4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ru-RU" sz="4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4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endParaRPr lang="ru-RU" sz="4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33%↑</a:t>
                      </a:r>
                      <a:endParaRPr lang="ru-RU" sz="4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8226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7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8741" y="624110"/>
            <a:ext cx="7130642" cy="1280890"/>
          </a:xfrm>
        </p:spPr>
        <p:txBody>
          <a:bodyPr/>
          <a:lstStyle/>
          <a:p>
            <a:r>
              <a:rPr lang="ru-RU" dirty="0"/>
              <a:t>ВПР 8 классы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695413"/>
              </p:ext>
            </p:extLst>
          </p:nvPr>
        </p:nvGraphicFramePr>
        <p:xfrm>
          <a:off x="1708559" y="1440612"/>
          <a:ext cx="6823045" cy="5077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0686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4978773-009D-4E30-92B2-29AEE61C0BEE}"/>
              </a:ext>
            </a:extLst>
          </p:cNvPr>
          <p:cNvSpPr/>
          <p:nvPr/>
        </p:nvSpPr>
        <p:spPr>
          <a:xfrm>
            <a:off x="816746" y="1243787"/>
            <a:ext cx="800765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Результаты ВПР:</a:t>
            </a:r>
            <a:endParaRPr lang="ru-RU" sz="2800" dirty="0"/>
          </a:p>
          <a:p>
            <a:pPr algn="just"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Положительная динамика:</a:t>
            </a:r>
            <a:endParaRPr lang="ru-RU" sz="2800" dirty="0"/>
          </a:p>
          <a:p>
            <a:pPr algn="just"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Снижение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доли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учащихся, получивших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неудовлетворительные оценки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по русскому языку и математике в 5 классах, по русскому языку в 6 классах; по русскому языку в 7 классах; по русскому языку и математике в 8 классах.</a:t>
            </a:r>
            <a:endParaRPr lang="ru-RU" sz="2800" dirty="0"/>
          </a:p>
          <a:p>
            <a:pPr algn="just"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Повышение качества обучения: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по русскому языку и математике в 5 классах, по русскому языку в 6 классах; по русскому языку и математике в 8 классах.</a:t>
            </a:r>
            <a:endParaRPr lang="ru-RU" sz="2800" dirty="0"/>
          </a:p>
          <a:p>
            <a:pPr algn="just"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Отрицательная динамика:</a:t>
            </a:r>
            <a:endParaRPr lang="ru-RU" sz="2800" dirty="0"/>
          </a:p>
          <a:p>
            <a:pPr algn="just"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Повышение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доли учащихся, получивших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неудовлетворительные оценки: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по русскому языку в 4 классах; по русскому языку в 5 классах; по математике в 6 классах; по математике в 7 классах,</a:t>
            </a:r>
            <a:endParaRPr lang="ru-RU" sz="2800" dirty="0"/>
          </a:p>
          <a:p>
            <a:pPr algn="just"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Понижение качества обучения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по русскому языку в 4 классах; по русскому языку и математике в 7 классах.</a:t>
            </a:r>
            <a:endParaRPr lang="ru-RU" sz="2800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5409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xmlns="" id="{1D6333AD-9F52-423E-82D9-27CEE16A2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555703"/>
              </p:ext>
            </p:extLst>
          </p:nvPr>
        </p:nvGraphicFramePr>
        <p:xfrm>
          <a:off x="204185" y="662294"/>
          <a:ext cx="8815528" cy="626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6479">
                  <a:extLst>
                    <a:ext uri="{9D8B030D-6E8A-4147-A177-3AD203B41FA5}">
                      <a16:colId xmlns:a16="http://schemas.microsoft.com/office/drawing/2014/main" xmlns="" val="1503476948"/>
                    </a:ext>
                  </a:extLst>
                </a:gridCol>
                <a:gridCol w="5149049">
                  <a:extLst>
                    <a:ext uri="{9D8B030D-6E8A-4147-A177-3AD203B41FA5}">
                      <a16:colId xmlns:a16="http://schemas.microsoft.com/office/drawing/2014/main" xmlns="" val="1603774182"/>
                    </a:ext>
                  </a:extLst>
                </a:gridCol>
              </a:tblGrid>
              <a:tr h="78248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Выявленные проблемы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Пути решения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3360404"/>
                  </a:ext>
                </a:extLst>
              </a:tr>
              <a:tr h="5177960">
                <a:tc>
                  <a:txBody>
                    <a:bodyPr/>
                    <a:lstStyle/>
                    <a:p>
                      <a:r>
                        <a:rPr lang="ru-RU" sz="2400" dirty="0"/>
                        <a:t>Недостаточное информирование</a:t>
                      </a:r>
                    </a:p>
                    <a:p>
                      <a:r>
                        <a:rPr lang="ru-RU" sz="2400" dirty="0"/>
                        <a:t>участников образовательных отношений о</a:t>
                      </a:r>
                    </a:p>
                    <a:p>
                      <a:r>
                        <a:rPr lang="ru-RU" sz="2400" dirty="0"/>
                        <a:t>требованиях к содержанию, объему работы,</a:t>
                      </a:r>
                    </a:p>
                    <a:p>
                      <a:r>
                        <a:rPr lang="ru-RU" sz="2400" dirty="0"/>
                        <a:t>времени, отведенному на выполнение</a:t>
                      </a:r>
                    </a:p>
                    <a:p>
                      <a:r>
                        <a:rPr lang="ru-RU" sz="2400" dirty="0"/>
                        <a:t>работы, требованиях к оформлению работ</a:t>
                      </a:r>
                    </a:p>
                    <a:p>
                      <a:r>
                        <a:rPr lang="ru-RU" sz="2400" dirty="0"/>
                        <a:t>учащихся на бланках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Целенаправленная информационно-разъяснительная работа с участниками образовательных отношений по содержанию, целям и задачам, формам проведения внешней оценки результатов освоения основной образовательной программы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1456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2525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FA1E1743-E24D-4CB5-A9D3-4DFD2F9C4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439201"/>
              </p:ext>
            </p:extLst>
          </p:nvPr>
        </p:nvGraphicFramePr>
        <p:xfrm>
          <a:off x="266331" y="292963"/>
          <a:ext cx="10492298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3867">
                  <a:extLst>
                    <a:ext uri="{9D8B030D-6E8A-4147-A177-3AD203B41FA5}">
                      <a16:colId xmlns:a16="http://schemas.microsoft.com/office/drawing/2014/main" xmlns="" val="694443774"/>
                    </a:ext>
                  </a:extLst>
                </a:gridCol>
                <a:gridCol w="6128431">
                  <a:extLst>
                    <a:ext uri="{9D8B030D-6E8A-4147-A177-3AD203B41FA5}">
                      <a16:colId xmlns:a16="http://schemas.microsoft.com/office/drawing/2014/main" xmlns="" val="2248439319"/>
                    </a:ext>
                  </a:extLst>
                </a:gridCol>
              </a:tblGrid>
              <a:tr h="52378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Выявленные проблемы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Пути решения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3747125"/>
                  </a:ext>
                </a:extLst>
              </a:tr>
              <a:tr h="5177960">
                <a:tc>
                  <a:txBody>
                    <a:bodyPr/>
                    <a:lstStyle/>
                    <a:p>
                      <a:r>
                        <a:rPr lang="ru-RU" dirty="0"/>
                        <a:t>Недостаточный уровень </a:t>
                      </a:r>
                    </a:p>
                    <a:p>
                      <a:r>
                        <a:rPr lang="ru-RU" dirty="0"/>
                        <a:t>формирования и достижения предметных и метапредметных результатов;</a:t>
                      </a:r>
                    </a:p>
                    <a:p>
                      <a:r>
                        <a:rPr lang="ru-RU" dirty="0"/>
                        <a:t>использования практико-ориентированных</a:t>
                      </a:r>
                    </a:p>
                    <a:p>
                      <a:r>
                        <a:rPr lang="ru-RU" dirty="0"/>
                        <a:t>заданий для формирования практических</a:t>
                      </a:r>
                    </a:p>
                    <a:p>
                      <a:r>
                        <a:rPr lang="ru-RU" dirty="0"/>
                        <a:t>навыков учащихся и для диагностики их</a:t>
                      </a:r>
                    </a:p>
                    <a:p>
                      <a:r>
                        <a:rPr lang="ru-RU" dirty="0"/>
                        <a:t>результатов; разработки/составления</a:t>
                      </a:r>
                    </a:p>
                    <a:p>
                      <a:r>
                        <a:rPr lang="ru-RU" dirty="0"/>
                        <a:t>стандартизированных работ;</a:t>
                      </a:r>
                    </a:p>
                    <a:p>
                      <a:r>
                        <a:rPr lang="ru-RU" dirty="0"/>
                        <a:t>- несоответствие содержания, форм,</a:t>
                      </a:r>
                    </a:p>
                    <a:p>
                      <a:r>
                        <a:rPr lang="ru-RU" dirty="0"/>
                        <a:t>структуры промежуточной аттестации</a:t>
                      </a:r>
                    </a:p>
                    <a:p>
                      <a:r>
                        <a:rPr lang="ru-RU" dirty="0"/>
                        <a:t>планируемым результатам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Совершенствование содержания и форм</a:t>
                      </a:r>
                    </a:p>
                    <a:p>
                      <a:r>
                        <a:rPr lang="ru-RU" sz="2000" dirty="0"/>
                        <a:t>повышения квалификации, обмена опытом</a:t>
                      </a:r>
                    </a:p>
                    <a:p>
                      <a:r>
                        <a:rPr lang="ru-RU" sz="2000" dirty="0"/>
                        <a:t>учителей по актуальным вопросам</a:t>
                      </a:r>
                    </a:p>
                    <a:p>
                      <a:r>
                        <a:rPr lang="ru-RU" sz="2000" dirty="0"/>
                        <a:t>достижениями учащимися планируемых результатов, диагностики и оценки</a:t>
                      </a:r>
                    </a:p>
                    <a:p>
                      <a:r>
                        <a:rPr lang="ru-RU" sz="2000" dirty="0"/>
                        <a:t>планируемых результатов;</a:t>
                      </a:r>
                    </a:p>
                    <a:p>
                      <a:r>
                        <a:rPr lang="ru-RU" sz="2000" dirty="0"/>
                        <a:t>- организация проектной деятельности</a:t>
                      </a:r>
                    </a:p>
                    <a:p>
                      <a:r>
                        <a:rPr lang="ru-RU" sz="2000" dirty="0"/>
                        <a:t>учителей по разработке/осознанию</a:t>
                      </a:r>
                    </a:p>
                    <a:p>
                      <a:r>
                        <a:rPr lang="ru-RU" sz="2000" dirty="0"/>
                        <a:t>контрольно-измерительных материалов в</a:t>
                      </a:r>
                    </a:p>
                    <a:p>
                      <a:r>
                        <a:rPr lang="ru-RU" sz="2000" dirty="0"/>
                        <a:t>соответствии с планируемыми</a:t>
                      </a:r>
                    </a:p>
                    <a:p>
                      <a:r>
                        <a:rPr lang="ru-RU" sz="2000" dirty="0"/>
                        <a:t>результатами;</a:t>
                      </a:r>
                    </a:p>
                    <a:p>
                      <a:r>
                        <a:rPr lang="ru-RU" sz="2000" dirty="0"/>
                        <a:t>- изменение содержания и форм, подходов к</a:t>
                      </a:r>
                    </a:p>
                    <a:p>
                      <a:r>
                        <a:rPr lang="ru-RU" sz="2000" dirty="0"/>
                        <a:t>организации и проведению текущего</a:t>
                      </a:r>
                    </a:p>
                    <a:p>
                      <a:r>
                        <a:rPr lang="ru-RU" sz="2000" dirty="0"/>
                        <a:t>контроля, промежуточной аттестации;</a:t>
                      </a:r>
                    </a:p>
                    <a:p>
                      <a:r>
                        <a:rPr lang="ru-RU" sz="2000" dirty="0"/>
                        <a:t>проведение тренировочных работ в формате</a:t>
                      </a:r>
                    </a:p>
                    <a:p>
                      <a:r>
                        <a:rPr lang="ru-RU" sz="2000" dirty="0"/>
                        <a:t>ВПР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1623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459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Анализ результатов ГИА -9,11 в 2021/2022 учебном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872802"/>
          </a:xfrm>
        </p:spPr>
        <p:txBody>
          <a:bodyPr>
            <a:normAutofit fontScale="62500" lnSpcReduction="20000"/>
          </a:bodyPr>
          <a:lstStyle/>
          <a:p>
            <a:pPr algn="r"/>
            <a:endParaRPr lang="ru-RU" dirty="0"/>
          </a:p>
          <a:p>
            <a:pPr algn="r"/>
            <a:endParaRPr lang="ru-RU" dirty="0"/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Лобырина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Е.В.,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УР </a:t>
            </a:r>
          </a:p>
          <a:p>
            <a:pPr algn="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80717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на 2021-2022: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0284" y="1463040"/>
            <a:ext cx="7712380" cy="5197819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A53010"/>
              </a:buClr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продолжить создание условий для повышения качества образования обучающихся(42 %);</a:t>
            </a:r>
          </a:p>
          <a:p>
            <a:pPr lvl="0">
              <a:buClr>
                <a:srgbClr val="A53010"/>
              </a:buClr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включение обучающихся в персонализированную образовательную деятельность с использованием современных цифровых учебно- методических комплексов и облачных ресурсов. (работа с использованием возможностей образовательной платформы «</a:t>
            </a:r>
            <a:r>
              <a:rPr lang="ru-RU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Сферум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»);</a:t>
            </a:r>
          </a:p>
          <a:p>
            <a:pPr lvl="0">
              <a:buClr>
                <a:srgbClr val="A53010"/>
              </a:buClr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сформировать эффективную систему для успешной социализации, направленную на самоопределение и профориентацию обучающихся;</a:t>
            </a:r>
          </a:p>
          <a:p>
            <a:pPr lvl="0">
              <a:buClr>
                <a:srgbClr val="A53010"/>
              </a:buClr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создание единого воспитательного пространства организации </a:t>
            </a:r>
            <a:r>
              <a:rPr lang="ru-RU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внеучебного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 времени и досуга обучающихся;</a:t>
            </a:r>
          </a:p>
          <a:p>
            <a:pPr lvl="0">
              <a:buClr>
                <a:srgbClr val="A53010"/>
              </a:buClr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развитие системы организационно-методической поддержки формирования у участников образовательных отношений компетенций, необходимых для создания безопасной информационной среды, навыков безопасного поведения, основ правления персональными данными.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414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Рейтинг выбора предметов ЕГЭ в 2021-2022 учебном году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/>
          </p:nvPr>
        </p:nvGraphicFramePr>
        <p:xfrm>
          <a:off x="1197033" y="2133599"/>
          <a:ext cx="7337367" cy="4641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00014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6128" y="129152"/>
            <a:ext cx="7550092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Средний балл в динамике</a:t>
            </a:r>
            <a:br>
              <a:rPr lang="ru-RU" b="1" dirty="0"/>
            </a:br>
            <a:r>
              <a:rPr lang="ru-RU" b="1" dirty="0"/>
              <a:t>за 3 года (ЕГЭ)</a:t>
            </a:r>
          </a:p>
        </p:txBody>
      </p:sp>
      <p:graphicFrame>
        <p:nvGraphicFramePr>
          <p:cNvPr id="4" name="Объект 6"/>
          <p:cNvGraphicFramePr>
            <a:graphicFrameLocks/>
          </p:cNvGraphicFramePr>
          <p:nvPr>
            <p:extLst/>
          </p:nvPr>
        </p:nvGraphicFramePr>
        <p:xfrm>
          <a:off x="1226623" y="1590501"/>
          <a:ext cx="7485115" cy="4685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82549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373487" y="321970"/>
          <a:ext cx="8474299" cy="5621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1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75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452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88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Предмет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г. Челябинск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8625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МБОУ "СОШ № 105 г. Челябинска"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Русский язык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69,53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80,06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8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Математика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59,3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8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Физика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56,18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8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Химия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58,02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907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Информатика и ИКТ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61,11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8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Биология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47,65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8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История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56,5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8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Английский язык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77,88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257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Обществознание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58,6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08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Литература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58,43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0993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/>
          </p:nvPr>
        </p:nvGraphicFramePr>
        <p:xfrm>
          <a:off x="167425" y="154546"/>
          <a:ext cx="8667481" cy="6490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5579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369" y="128790"/>
            <a:ext cx="7723031" cy="1143058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/>
              <a:t>Обучающиеся с высокими результатами ЕГЭ в МБОУ «СОШ № 105 г. Челябинска»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825" y="1068946"/>
            <a:ext cx="8345979" cy="5647738"/>
          </a:xfrm>
        </p:spPr>
        <p:txBody>
          <a:bodyPr/>
          <a:lstStyle/>
          <a:p>
            <a:r>
              <a:rPr lang="ru-RU" b="1" u="sng" dirty="0"/>
              <a:t>Русский язык ( подготовила Бирюкова Ю.Ю.):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18 обучающихся (от 71 до 96 баллов);</a:t>
            </a:r>
          </a:p>
          <a:p>
            <a:r>
              <a:rPr lang="ru-RU" b="1" u="sng" dirty="0"/>
              <a:t>Математика, профильный уровень (подготовила Марьенко Н.И.):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5 обучающихся ( от 70 до 76 баллов);</a:t>
            </a:r>
          </a:p>
          <a:p>
            <a:r>
              <a:rPr lang="ru-RU" b="1" u="sng" dirty="0"/>
              <a:t>История (подготовил Сердюк А.С.):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1 обучающийся ( 81 балл);</a:t>
            </a:r>
          </a:p>
          <a:p>
            <a:r>
              <a:rPr lang="ru-RU" b="1" u="sng" dirty="0"/>
              <a:t>Обществознание (подготовил Сердюк А.С.):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3 обучающихся ( от 71 до 90 баллов);</a:t>
            </a:r>
          </a:p>
          <a:p>
            <a:r>
              <a:rPr lang="ru-RU" b="1" u="sng" dirty="0"/>
              <a:t>Информатика и ИКТ (подготовил </a:t>
            </a:r>
            <a:r>
              <a:rPr lang="ru-RU" b="1" u="sng" dirty="0" err="1"/>
              <a:t>Бегашев</a:t>
            </a:r>
            <a:r>
              <a:rPr lang="ru-RU" b="1" u="sng" dirty="0"/>
              <a:t> Н.В.):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2 обучающихся ( 70 баллов);</a:t>
            </a:r>
          </a:p>
          <a:p>
            <a:r>
              <a:rPr lang="ru-RU" b="1" u="sng" dirty="0"/>
              <a:t>Английский язык (подготовила </a:t>
            </a:r>
            <a:r>
              <a:rPr lang="ru-RU" b="1" u="sng" dirty="0" err="1"/>
              <a:t>Кокшарова</a:t>
            </a:r>
            <a:r>
              <a:rPr lang="ru-RU" b="1" u="sng" dirty="0"/>
              <a:t> Л.В.):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5 обучающихся (от 74 до 94 баллов)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1713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277" y="180303"/>
            <a:ext cx="8032124" cy="6053071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Рейтинг выбора предметов ОГЭ в 2021-2022 учебном году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/>
          </p:nvPr>
        </p:nvGraphicFramePr>
        <p:xfrm>
          <a:off x="2286000" y="2057400"/>
          <a:ext cx="6542116" cy="4318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42557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Итоги ГИА -9 в 2021/2022 учебном году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51301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836" y="624110"/>
            <a:ext cx="8129847" cy="15094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Государственная итоговая аттестация по программам среднего общего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133341" y="2356833"/>
          <a:ext cx="7559898" cy="4059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7908">
                  <a:extLst>
                    <a:ext uri="{9D8B030D-6E8A-4147-A177-3AD203B41FA5}">
                      <a16:colId xmlns:a16="http://schemas.microsoft.com/office/drawing/2014/main" xmlns="" val="327488458"/>
                    </a:ext>
                  </a:extLst>
                </a:gridCol>
                <a:gridCol w="2661990">
                  <a:extLst>
                    <a:ext uri="{9D8B030D-6E8A-4147-A177-3AD203B41FA5}">
                      <a16:colId xmlns:a16="http://schemas.microsoft.com/office/drawing/2014/main" xmlns="" val="118403356"/>
                    </a:ext>
                  </a:extLst>
                </a:gridCol>
              </a:tblGrid>
              <a:tr h="46038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Основные 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2022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0682202"/>
                  </a:ext>
                </a:extLst>
              </a:tr>
              <a:tr h="460383">
                <a:tc>
                  <a:txBody>
                    <a:bodyPr/>
                    <a:lstStyle/>
                    <a:p>
                      <a:pPr marL="67945" marR="52451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обучающихся 11-х классов на начало</a:t>
                      </a:r>
                      <a:r>
                        <a:rPr lang="ru-RU" sz="1400" spc="-3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2021/2022 учебного</a:t>
                      </a:r>
                      <a:r>
                        <a:rPr lang="ru-RU" sz="14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9297281"/>
                  </a:ext>
                </a:extLst>
              </a:tr>
              <a:tr h="460383">
                <a:tc>
                  <a:txBody>
                    <a:bodyPr/>
                    <a:lstStyle/>
                    <a:p>
                      <a:pPr marL="67945" marR="60007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обучающихся 11-х классов на конец</a:t>
                      </a:r>
                      <a:r>
                        <a:rPr lang="ru-RU" sz="1400" spc="-3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2021/2022 учебного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4432986"/>
                  </a:ext>
                </a:extLst>
              </a:tr>
              <a:tr h="794632">
                <a:tc>
                  <a:txBody>
                    <a:bodyPr/>
                    <a:lstStyle/>
                    <a:p>
                      <a:pPr marL="67945" marR="120015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обучающихся 11-х классов, допущенных к</a:t>
                      </a:r>
                      <a:r>
                        <a:rPr lang="ru-RU" sz="1400" spc="-3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ГИА-11 в</a:t>
                      </a:r>
                      <a:r>
                        <a:rPr lang="ru-RU" sz="14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году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29</a:t>
                      </a:r>
                    </a:p>
                    <a:p>
                      <a:pPr algn="ctr"/>
                      <a:r>
                        <a:rPr lang="ru-RU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8936470"/>
                  </a:ext>
                </a:extLst>
              </a:tr>
              <a:tr h="794632">
                <a:tc>
                  <a:txBody>
                    <a:bodyPr/>
                    <a:lstStyle/>
                    <a:p>
                      <a:pPr marL="67945" marR="5969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обучающихся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11-х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классов,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прошедших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ГИА-11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году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получивших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аттестат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400" spc="-3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среднем</a:t>
                      </a:r>
                      <a:r>
                        <a:rPr lang="ru-RU" sz="1400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общем</a:t>
                      </a:r>
                      <a:r>
                        <a:rPr lang="ru-RU" sz="14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29</a:t>
                      </a:r>
                    </a:p>
                    <a:p>
                      <a:pPr algn="ctr"/>
                      <a:r>
                        <a:rPr lang="ru-RU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5277873"/>
                  </a:ext>
                </a:extLst>
              </a:tr>
              <a:tr h="1088892">
                <a:tc>
                  <a:txBody>
                    <a:bodyPr/>
                    <a:lstStyle/>
                    <a:p>
                      <a:pPr marL="67945" marR="59690"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обучающихся 11-х классов, получивших аттестат о среднем общем образовании с отличием и медаль «За особые успехи в учении»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  <a:p>
                      <a:pPr algn="ctr"/>
                      <a:r>
                        <a:rPr lang="ru-RU" dirty="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8647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836" y="624110"/>
            <a:ext cx="8129847" cy="15094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Государственная итоговая аттестация по программам основного общего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054024" y="2582487"/>
          <a:ext cx="5618624" cy="400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195">
                  <a:extLst>
                    <a:ext uri="{9D8B030D-6E8A-4147-A177-3AD203B41FA5}">
                      <a16:colId xmlns:a16="http://schemas.microsoft.com/office/drawing/2014/main" xmlns="" val="327488458"/>
                    </a:ext>
                  </a:extLst>
                </a:gridCol>
                <a:gridCol w="1978429">
                  <a:extLst>
                    <a:ext uri="{9D8B030D-6E8A-4147-A177-3AD203B41FA5}">
                      <a16:colId xmlns:a16="http://schemas.microsoft.com/office/drawing/2014/main" xmlns="" val="118403356"/>
                    </a:ext>
                  </a:extLst>
                </a:gridCol>
              </a:tblGrid>
              <a:tr h="49001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Основные 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2022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0682202"/>
                  </a:ext>
                </a:extLst>
              </a:tr>
              <a:tr h="490016">
                <a:tc>
                  <a:txBody>
                    <a:bodyPr/>
                    <a:lstStyle/>
                    <a:p>
                      <a:pPr marL="67945" marR="52451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обучающихся 9-х классов на начало</a:t>
                      </a:r>
                      <a:r>
                        <a:rPr lang="ru-RU" sz="1400" spc="-3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2021/2022 учебного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9297281"/>
                  </a:ext>
                </a:extLst>
              </a:tr>
              <a:tr h="490016">
                <a:tc>
                  <a:txBody>
                    <a:bodyPr/>
                    <a:lstStyle/>
                    <a:p>
                      <a:pPr marL="67945" marR="60007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обучающихся 9-х классов на конец</a:t>
                      </a:r>
                      <a:r>
                        <a:rPr lang="ru-RU" sz="1400" spc="-3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2021/2022 учебного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4432986"/>
                  </a:ext>
                </a:extLst>
              </a:tr>
              <a:tr h="845780">
                <a:tc>
                  <a:txBody>
                    <a:bodyPr/>
                    <a:lstStyle/>
                    <a:p>
                      <a:pPr marL="67945" marR="120015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обучающихся 9-х</a:t>
                      </a:r>
                      <a:r>
                        <a:rPr lang="ru-RU" sz="1400" baseline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классов, допущенных к</a:t>
                      </a:r>
                      <a:r>
                        <a:rPr lang="ru-RU" sz="1400" spc="-3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ГИА-9 в</a:t>
                      </a:r>
                      <a:r>
                        <a:rPr lang="ru-RU" sz="14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году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85</a:t>
                      </a:r>
                    </a:p>
                    <a:p>
                      <a:pPr algn="ctr"/>
                      <a:r>
                        <a:rPr lang="ru-RU" baseline="0" dirty="0"/>
                        <a:t>100 </a:t>
                      </a:r>
                      <a:r>
                        <a:rPr lang="ru-RU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8936470"/>
                  </a:ext>
                </a:extLst>
              </a:tr>
              <a:tr h="845780">
                <a:tc>
                  <a:txBody>
                    <a:bodyPr/>
                    <a:lstStyle/>
                    <a:p>
                      <a:pPr marL="67945" marR="5969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обучающихся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9-х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классов,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прошедших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ГИА-9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году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получивших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аттестат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</a:t>
                      </a:r>
                      <a:r>
                        <a:rPr lang="ru-RU" sz="1400" spc="-3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основном</a:t>
                      </a:r>
                      <a:r>
                        <a:rPr lang="ru-RU" sz="1400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общем</a:t>
                      </a:r>
                      <a:r>
                        <a:rPr lang="ru-RU" sz="14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77</a:t>
                      </a:r>
                    </a:p>
                    <a:p>
                      <a:pPr algn="ctr"/>
                      <a:r>
                        <a:rPr lang="ru-RU" baseline="0" dirty="0"/>
                        <a:t>65 </a:t>
                      </a:r>
                      <a:r>
                        <a:rPr lang="ru-RU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5277873"/>
                  </a:ext>
                </a:extLst>
              </a:tr>
              <a:tr h="845780">
                <a:tc>
                  <a:txBody>
                    <a:bodyPr/>
                    <a:lstStyle/>
                    <a:p>
                      <a:pPr marL="67945" marR="5905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обучающихся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-х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классов,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получивших</a:t>
                      </a:r>
                      <a:r>
                        <a:rPr lang="ru-RU" sz="1400" spc="-3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аттестат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основном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общем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образовании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spc="-3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отличием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  <a:p>
                      <a:pPr algn="ctr"/>
                      <a:r>
                        <a:rPr lang="ru-RU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4368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994" y="180304"/>
            <a:ext cx="8296102" cy="8424007"/>
          </a:xfrm>
        </p:spPr>
        <p:txBody>
          <a:bodyPr/>
          <a:lstStyle/>
          <a:p>
            <a:pPr algn="ctr"/>
            <a:endParaRPr lang="ru-RU" b="1" dirty="0"/>
          </a:p>
          <a:p>
            <a:pPr algn="ctr"/>
            <a:r>
              <a:rPr lang="ru-RU" b="1" dirty="0"/>
              <a:t>Предложения по повышению качества образовательной подготовки выпускников к ГИА: </a:t>
            </a:r>
          </a:p>
          <a:p>
            <a:pPr algn="ctr"/>
            <a:endParaRPr lang="ru-RU" b="1" dirty="0"/>
          </a:p>
          <a:p>
            <a:pPr algn="ctr"/>
            <a:endParaRPr lang="ru-RU" b="1" dirty="0"/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sz="2000" dirty="0"/>
              <a:t>Продолжить планомерную работу в системе подготовки к государственной итоговой аттестации обучающихся. </a:t>
            </a:r>
          </a:p>
          <a:p>
            <a:pPr marL="0" indent="0">
              <a:buNone/>
            </a:pPr>
            <a:r>
              <a:rPr lang="ru-RU" sz="2000" dirty="0"/>
              <a:t>2. Оптимизировать распределение учебного времени в рамках учебного плана, максимально использовать потенциал элективных курсов, системы внеурочной работы по предметам. </a:t>
            </a:r>
          </a:p>
          <a:p>
            <a:pPr marL="0" indent="0">
              <a:buNone/>
            </a:pPr>
            <a:r>
              <a:rPr lang="ru-RU" sz="2000" dirty="0"/>
              <a:t>3. Организовать систематическую работу внутри методических объединений образовательных учреждений </a:t>
            </a:r>
            <a:r>
              <a:rPr lang="ru-RU" sz="2000"/>
              <a:t>с учителями-предметниками </a:t>
            </a:r>
            <a:r>
              <a:rPr lang="ru-RU" sz="2000" dirty="0"/>
              <a:t>по экспертизе и методике работы с </a:t>
            </a:r>
            <a:r>
              <a:rPr lang="ru-RU" sz="2000" dirty="0" err="1"/>
              <a:t>КИМами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6157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61BEB68-7026-400A-9AF3-D7D57344999B}"/>
              </a:ext>
            </a:extLst>
          </p:cNvPr>
          <p:cNvSpPr/>
          <p:nvPr/>
        </p:nvSpPr>
        <p:spPr>
          <a:xfrm>
            <a:off x="1453896" y="292608"/>
            <a:ext cx="7690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Сводный отчет об успеваемости и качестве обучения по школе</a:t>
            </a:r>
          </a:p>
          <a:p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44869AE0-5883-4FEE-8DB4-906F57B58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98258"/>
              </p:ext>
            </p:extLst>
          </p:nvPr>
        </p:nvGraphicFramePr>
        <p:xfrm>
          <a:off x="1056443" y="1397000"/>
          <a:ext cx="7690104" cy="5168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720">
                  <a:extLst>
                    <a:ext uri="{9D8B030D-6E8A-4147-A177-3AD203B41FA5}">
                      <a16:colId xmlns:a16="http://schemas.microsoft.com/office/drawing/2014/main" xmlns="" val="918459488"/>
                    </a:ext>
                  </a:extLst>
                </a:gridCol>
                <a:gridCol w="2751692">
                  <a:extLst>
                    <a:ext uri="{9D8B030D-6E8A-4147-A177-3AD203B41FA5}">
                      <a16:colId xmlns:a16="http://schemas.microsoft.com/office/drawing/2014/main" xmlns="" val="4293144022"/>
                    </a:ext>
                  </a:extLst>
                </a:gridCol>
                <a:gridCol w="2751692">
                  <a:extLst>
                    <a:ext uri="{9D8B030D-6E8A-4147-A177-3AD203B41FA5}">
                      <a16:colId xmlns:a16="http://schemas.microsoft.com/office/drawing/2014/main" xmlns="" val="3140162198"/>
                    </a:ext>
                  </a:extLst>
                </a:gridCol>
              </a:tblGrid>
              <a:tr h="1585063">
                <a:tc>
                  <a:txBody>
                    <a:bodyPr/>
                    <a:lstStyle/>
                    <a:p>
                      <a:r>
                        <a:rPr lang="ru-RU" dirty="0"/>
                        <a:t>Классы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% успеваемости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% качества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3366651"/>
                  </a:ext>
                </a:extLst>
              </a:tr>
              <a:tr h="772211">
                <a:tc>
                  <a:txBody>
                    <a:bodyPr/>
                    <a:lstStyle/>
                    <a:p>
                      <a:pPr indent="127635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1- 4 </a:t>
                      </a:r>
                      <a:r>
                        <a:rPr lang="ru-RU" sz="3200" b="1" i="0" u="none" strike="noStrike" dirty="0" err="1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кл</a:t>
                      </a:r>
                      <a:r>
                        <a:rPr lang="ru-RU" sz="3200" b="1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ru-RU" sz="3200" dirty="0">
                        <a:effectLst/>
                      </a:endParaRPr>
                    </a:p>
                  </a:txBody>
                  <a:tcPr marL="73025" marR="73025" anchor="ctr"/>
                </a:tc>
                <a:tc>
                  <a:txBody>
                    <a:bodyPr/>
                    <a:lstStyle/>
                    <a:p>
                      <a:pPr indent="127635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3200" dirty="0">
                        <a:effectLst/>
                      </a:endParaRPr>
                    </a:p>
                  </a:txBody>
                  <a:tcPr marL="73025" marR="73025" anchor="ctr"/>
                </a:tc>
                <a:tc>
                  <a:txBody>
                    <a:bodyPr/>
                    <a:lstStyle/>
                    <a:p>
                      <a:pPr indent="127635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57,8</a:t>
                      </a:r>
                      <a:endParaRPr lang="ru-RU" sz="3200" dirty="0">
                        <a:effectLst/>
                      </a:endParaRPr>
                    </a:p>
                  </a:txBody>
                  <a:tcPr marL="73025" marR="73025" anchor="ctr"/>
                </a:tc>
                <a:extLst>
                  <a:ext uri="{0D108BD9-81ED-4DB2-BD59-A6C34878D82A}">
                    <a16:rowId xmlns:a16="http://schemas.microsoft.com/office/drawing/2014/main" xmlns="" val="2853427202"/>
                  </a:ext>
                </a:extLst>
              </a:tr>
              <a:tr h="772211">
                <a:tc>
                  <a:txBody>
                    <a:bodyPr/>
                    <a:lstStyle/>
                    <a:p>
                      <a:pPr indent="127635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5- 9 </a:t>
                      </a:r>
                      <a:r>
                        <a:rPr lang="ru-RU" sz="3200" b="1" i="0" u="none" strike="noStrike" dirty="0" err="1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кл</a:t>
                      </a:r>
                      <a:r>
                        <a:rPr lang="ru-RU" sz="3200" b="1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ru-RU" sz="3200" dirty="0">
                        <a:effectLst/>
                      </a:endParaRPr>
                    </a:p>
                  </a:txBody>
                  <a:tcPr marL="73025" marR="73025" anchor="ctr"/>
                </a:tc>
                <a:tc>
                  <a:txBody>
                    <a:bodyPr/>
                    <a:lstStyle/>
                    <a:p>
                      <a:pPr indent="127635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3200" dirty="0">
                        <a:effectLst/>
                      </a:endParaRPr>
                    </a:p>
                  </a:txBody>
                  <a:tcPr marL="73025" marR="73025" anchor="ctr"/>
                </a:tc>
                <a:tc>
                  <a:txBody>
                    <a:bodyPr/>
                    <a:lstStyle/>
                    <a:p>
                      <a:pPr indent="127635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29,3</a:t>
                      </a:r>
                      <a:endParaRPr lang="ru-RU" sz="3200" dirty="0">
                        <a:effectLst/>
                      </a:endParaRPr>
                    </a:p>
                  </a:txBody>
                  <a:tcPr marL="73025" marR="73025" anchor="ctr"/>
                </a:tc>
                <a:extLst>
                  <a:ext uri="{0D108BD9-81ED-4DB2-BD59-A6C34878D82A}">
                    <a16:rowId xmlns:a16="http://schemas.microsoft.com/office/drawing/2014/main" xmlns="" val="1505010118"/>
                  </a:ext>
                </a:extLst>
              </a:tr>
              <a:tr h="772211">
                <a:tc>
                  <a:txBody>
                    <a:bodyPr/>
                    <a:lstStyle/>
                    <a:p>
                      <a:pPr indent="127635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10-11 </a:t>
                      </a:r>
                      <a:r>
                        <a:rPr lang="ru-RU" sz="3200" b="1" i="0" u="none" strike="noStrike" dirty="0" err="1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кл</a:t>
                      </a:r>
                      <a:r>
                        <a:rPr lang="ru-RU" sz="3200" b="1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ru-RU" sz="3200" dirty="0">
                        <a:effectLst/>
                      </a:endParaRPr>
                    </a:p>
                  </a:txBody>
                  <a:tcPr marL="73025" marR="73025" anchor="ctr"/>
                </a:tc>
                <a:tc>
                  <a:txBody>
                    <a:bodyPr/>
                    <a:lstStyle/>
                    <a:p>
                      <a:pPr indent="127635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3200" dirty="0">
                        <a:effectLst/>
                      </a:endParaRPr>
                    </a:p>
                  </a:txBody>
                  <a:tcPr marL="73025" marR="73025" anchor="ctr"/>
                </a:tc>
                <a:tc>
                  <a:txBody>
                    <a:bodyPr/>
                    <a:lstStyle/>
                    <a:p>
                      <a:pPr indent="127635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52,5</a:t>
                      </a:r>
                      <a:endParaRPr lang="ru-RU" sz="3200" dirty="0">
                        <a:effectLst/>
                      </a:endParaRPr>
                    </a:p>
                  </a:txBody>
                  <a:tcPr marL="73025" marR="73025" anchor="ctr"/>
                </a:tc>
                <a:extLst>
                  <a:ext uri="{0D108BD9-81ED-4DB2-BD59-A6C34878D82A}">
                    <a16:rowId xmlns:a16="http://schemas.microsoft.com/office/drawing/2014/main" xmlns="" val="3466539337"/>
                  </a:ext>
                </a:extLst>
              </a:tr>
              <a:tr h="772211">
                <a:tc>
                  <a:txBody>
                    <a:bodyPr/>
                    <a:lstStyle/>
                    <a:p>
                      <a:pPr indent="127635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  <a:endParaRPr lang="ru-RU" sz="32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73025" marR="73025" anchor="ctr"/>
                </a:tc>
                <a:tc>
                  <a:txBody>
                    <a:bodyPr/>
                    <a:lstStyle/>
                    <a:p>
                      <a:pPr indent="127635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32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73025" marR="73025" anchor="ctr"/>
                </a:tc>
                <a:tc>
                  <a:txBody>
                    <a:bodyPr/>
                    <a:lstStyle/>
                    <a:p>
                      <a:pPr indent="127635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42,7</a:t>
                      </a:r>
                      <a:endParaRPr lang="ru-RU" sz="32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73025" marR="73025" anchor="ctr"/>
                </a:tc>
                <a:extLst>
                  <a:ext uri="{0D108BD9-81ED-4DB2-BD59-A6C34878D82A}">
                    <a16:rowId xmlns:a16="http://schemas.microsoft.com/office/drawing/2014/main" xmlns="" val="3077594888"/>
                  </a:ext>
                </a:extLst>
              </a:tr>
              <a:tr h="4944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932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7055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7771" y="497150"/>
            <a:ext cx="6532233" cy="132277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Цели и задачи </a:t>
            </a:r>
            <a:br>
              <a:rPr lang="ru-RU" dirty="0"/>
            </a:br>
            <a:r>
              <a:rPr lang="ru-RU" dirty="0"/>
              <a:t>на 2022-2023 учебный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006" y="1300766"/>
            <a:ext cx="8566118" cy="5410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модернизация единого образовательного пространства в условиях обновленного стандарта.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998606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BD6E43B-99E6-44E0-9BFB-350FFAE079F5}"/>
              </a:ext>
            </a:extLst>
          </p:cNvPr>
          <p:cNvSpPr/>
          <p:nvPr/>
        </p:nvSpPr>
        <p:spPr>
          <a:xfrm>
            <a:off x="278296" y="43870"/>
            <a:ext cx="895847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Администрация школы:</a:t>
            </a:r>
          </a:p>
          <a:p>
            <a:pPr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создавать условия для выполнения требований федеральных государственных образовательных стандартов общего образования (по уровням образования), в том числе кадровые, финансовые, материально-технические;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Методическим объединениям: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    организовать работу по формированию профессиональных компетенций педагогов в области развития и оценки функциональной грамотности обучающихся;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Педагогам: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развивать функциональной грамотности обучающихся через использование различных форм организации образовательной деятельности обучающихся; ;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продолжить работу по повышению качества предметных результатов обучающихся на уровне ООО до 45%;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Классным руководителям: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повысить эффективность воспитательной работы через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вовлечённость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родителей в коллективные дела школы, формирующие социокультурные и духовно-нравственные ценности обучающихся, основ их гражданственности, российской гражданской идентичности, организовать работу по введению государственной символики в образовательный процесс;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расширить партнерские связи со сторонними организациями;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продолжить использование информационно-образовательных ресурсов в образовательный процесс</a:t>
            </a:r>
          </a:p>
        </p:txBody>
      </p:sp>
    </p:spTree>
    <p:extLst>
      <p:ext uri="{BB962C8B-B14F-4D97-AF65-F5344CB8AC3E}">
        <p14:creationId xmlns:p14="http://schemas.microsoft.com/office/powerpoint/2010/main" val="8542640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8CE7972-2F6E-42EB-AE99-59BA159AF2BF}"/>
              </a:ext>
            </a:extLst>
          </p:cNvPr>
          <p:cNvSpPr txBox="1"/>
          <p:nvPr/>
        </p:nvSpPr>
        <p:spPr>
          <a:xfrm>
            <a:off x="874642" y="1351722"/>
            <a:ext cx="787179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Перспективные </a:t>
            </a:r>
            <a:r>
              <a:rPr lang="ru-RU" sz="3200" b="1" dirty="0">
                <a:solidFill>
                  <a:srgbClr val="FF0000"/>
                </a:solidFill>
              </a:rPr>
              <a:t>направления развития механизмов образования и воспитания в интересах ребёнка, семьи и </a:t>
            </a:r>
            <a:r>
              <a:rPr lang="ru-RU" sz="3200" b="1" dirty="0" smtClean="0">
                <a:solidFill>
                  <a:srgbClr val="FF0000"/>
                </a:solidFill>
              </a:rPr>
              <a:t>государства</a:t>
            </a:r>
          </a:p>
          <a:p>
            <a:pPr algn="ctr"/>
            <a:endParaRPr lang="ru-RU" sz="3200" b="1" dirty="0">
              <a:solidFill>
                <a:srgbClr val="FF0000"/>
              </a:solidFill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endParaRPr lang="ru-RU" sz="3200" b="1" dirty="0">
              <a:solidFill>
                <a:srgbClr val="FF0000"/>
              </a:solidFill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Август 2022 год</a:t>
            </a:r>
          </a:p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6753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772635"/>
              </p:ext>
            </p:extLst>
          </p:nvPr>
        </p:nvGraphicFramePr>
        <p:xfrm>
          <a:off x="1313412" y="74817"/>
          <a:ext cx="6508864" cy="6677118"/>
        </p:xfrm>
        <a:graphic>
          <a:graphicData uri="http://schemas.openxmlformats.org/drawingml/2006/table">
            <a:tbl>
              <a:tblPr/>
              <a:tblGrid>
                <a:gridCol w="4593727">
                  <a:extLst>
                    <a:ext uri="{9D8B030D-6E8A-4147-A177-3AD203B41FA5}">
                      <a16:colId xmlns:a16="http://schemas.microsoft.com/office/drawing/2014/main" xmlns="" val="1330376967"/>
                    </a:ext>
                  </a:extLst>
                </a:gridCol>
                <a:gridCol w="1915137">
                  <a:extLst>
                    <a:ext uri="{9D8B030D-6E8A-4147-A177-3AD203B41FA5}">
                      <a16:colId xmlns:a16="http://schemas.microsoft.com/office/drawing/2014/main" xmlns="" val="2466956317"/>
                    </a:ext>
                  </a:extLst>
                </a:gridCol>
              </a:tblGrid>
              <a:tr h="163998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5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выступления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2" marR="4972" marT="4972" marB="497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2" marR="4972" marT="4972" marB="497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1197411"/>
                  </a:ext>
                </a:extLst>
              </a:tr>
              <a:tr h="206803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решений педагогического совета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1" marR="24861" marT="24861" marB="248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1" marR="24861" marT="24861" marB="248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92309422"/>
                  </a:ext>
                </a:extLst>
              </a:tr>
              <a:tr h="1437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Национальные цели и стратегические задачи в системе российского образования (на основании письма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Минпросвещения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от 20.04.2022 № 03-544 «О проведении августовских совещаний»):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	Реализация проекта «Школа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Минпросвещения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России».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	Особенности идеологической воспитательной работы с детьми (обучающимися) и педагогическими работниками в образовательных организациях Российской Федерации.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	Внедрение федеральной государственной информационной системы «Моя школа».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1" marR="24861" marT="24861" marB="248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Мясникова Н.Е.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школы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1" marR="24861" marT="24861" marB="248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1865971"/>
                  </a:ext>
                </a:extLst>
              </a:tr>
              <a:tr h="356783">
                <a:tc rowSpan="2"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результатов образовательной деятельности в 2021/22 учебном году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ООП по уровням общего образования в 2021/22 учебном году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1" marR="24861" marT="24861" marB="248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Шадрина Т.А.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Первунинских Е.В.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1" marR="24861" marT="24861" marB="248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2371053"/>
                  </a:ext>
                </a:extLst>
              </a:tr>
              <a:tr h="5111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Кутасина Р.Х.</a:t>
                      </a:r>
                    </a:p>
                    <a:p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Лобырина Е.В.</a:t>
                      </a:r>
                    </a:p>
                    <a:p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Радченко Е.В.</a:t>
                      </a:r>
                    </a:p>
                  </a:txBody>
                  <a:tcPr marL="24861" marR="24861" marT="24861" marB="248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4265830"/>
                  </a:ext>
                </a:extLst>
              </a:tr>
              <a:tr h="356783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воспитательной работы и дополнительного образования в 2021/22 учебном году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1" marR="24861" marT="24861" marB="248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Панкратова Н.В.</a:t>
                      </a:r>
                    </a:p>
                  </a:txBody>
                  <a:tcPr marL="24861" marR="24861" marT="24861" marB="248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2325255"/>
                  </a:ext>
                </a:extLst>
              </a:tr>
              <a:tr h="206803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в образовательный процесс государственной символики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1" marR="24861" marT="24861" marB="248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Байшев Л.В.</a:t>
                      </a:r>
                    </a:p>
                  </a:txBody>
                  <a:tcPr marL="24861" marR="24861" marT="24861" marB="248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1079650"/>
                  </a:ext>
                </a:extLst>
              </a:tr>
              <a:tr h="206803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цели и задачи школы на 2022/23 учебный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1" marR="24861" marT="24861" marB="248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Кутасина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Р.Х.</a:t>
                      </a:r>
                    </a:p>
                  </a:txBody>
                  <a:tcPr marL="24861" marR="24861" marT="24861" marB="248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9088111"/>
                  </a:ext>
                </a:extLst>
              </a:tr>
              <a:tr h="356783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ООП НОО и ООП ООО, разработанных в соответствии с ФГОС третьего поколения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1" marR="24861" marT="24861" marB="248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1" marR="24861" marT="24861" marB="248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5483673"/>
                  </a:ext>
                </a:extLst>
              </a:tr>
              <a:tr h="2588938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Согласование изменений в ООП на 2022/23 учебный год: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114300" lvl="0" indent="-342900">
                        <a:spcBef>
                          <a:spcPts val="500"/>
                        </a:spcBef>
                        <a:spcAft>
                          <a:spcPts val="5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план,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114300" lvl="0" indent="-342900">
                        <a:spcBef>
                          <a:spcPts val="500"/>
                        </a:spcBef>
                        <a:spcAft>
                          <a:spcPts val="5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внеурочной деятельности,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114300" lvl="0" indent="-342900">
                        <a:spcBef>
                          <a:spcPts val="500"/>
                        </a:spcBef>
                        <a:spcAft>
                          <a:spcPts val="5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программы по предметам и курсам внеурочной деятельности,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114300" lvl="0" indent="-342900">
                        <a:spcBef>
                          <a:spcPts val="500"/>
                        </a:spcBef>
                        <a:spcAft>
                          <a:spcPts val="5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календарный учебный график;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114300" lvl="0" indent="-342900">
                        <a:spcBef>
                          <a:spcPts val="500"/>
                        </a:spcBef>
                        <a:spcAft>
                          <a:spcPts val="5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 программа воспитания,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114300" lvl="0" indent="-342900">
                        <a:spcBef>
                          <a:spcPts val="500"/>
                        </a:spcBef>
                        <a:spcAft>
                          <a:spcPts val="5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календарный план воспитательной работы в составе ООП.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14300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общеобразовательные общеразвивающие программы на 2022/23 учебный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1" marR="24861" marT="24861" marB="248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1" marR="24861" marT="24861" marB="248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4765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59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B7476DB9-3C1F-47A5-815E-E0E0F4EB08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958" y="0"/>
            <a:ext cx="7617041" cy="852257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F8489C8-8682-4A73-9FB2-77FF437A9BFD}"/>
              </a:ext>
            </a:extLst>
          </p:cNvPr>
          <p:cNvSpPr/>
          <p:nvPr/>
        </p:nvSpPr>
        <p:spPr>
          <a:xfrm>
            <a:off x="319596" y="941033"/>
            <a:ext cx="8744505" cy="559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В 2022 году всего прошли КПК по различным направлениям 47 педагогов, наиболее значимые направления для совершенствования работы: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Современные педагогические технологии -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5/10%;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Теория и методика обучения и воспитания детей с ОВЗ.  Инклюзивное образование	-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2/4%;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Функциональная грамотность -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10/20%;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ФГОС -	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12/25%;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Теория и методика преподавания -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19/38%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Наставничество -	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3/6//%;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Одарённость -	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4/8%;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безопасной цифровой образовательной среды –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5/10%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Информационно-образовательная среда (ИОС) -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2/4%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209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49B5B3-8248-4EA0-83A6-D9F30786634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33165" y="0"/>
            <a:ext cx="9010835" cy="8493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Повышение квалификации педагогов 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xmlns="" id="{26205A78-4279-4FF9-B62F-3AB50A7FA6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538899"/>
              </p:ext>
            </p:extLst>
          </p:nvPr>
        </p:nvGraphicFramePr>
        <p:xfrm>
          <a:off x="1278384" y="968707"/>
          <a:ext cx="7137647" cy="51112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2923">
                  <a:extLst>
                    <a:ext uri="{9D8B030D-6E8A-4147-A177-3AD203B41FA5}">
                      <a16:colId xmlns:a16="http://schemas.microsoft.com/office/drawing/2014/main" xmlns="" val="2171460075"/>
                    </a:ext>
                  </a:extLst>
                </a:gridCol>
                <a:gridCol w="4424724">
                  <a:extLst>
                    <a:ext uri="{9D8B030D-6E8A-4147-A177-3AD203B41FA5}">
                      <a16:colId xmlns:a16="http://schemas.microsoft.com/office/drawing/2014/main" xmlns="" val="1622598171"/>
                    </a:ext>
                  </a:extLst>
                </a:gridCol>
              </a:tblGrid>
              <a:tr h="11793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 квалификационная 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Высшая квалификационная категория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3037215"/>
                  </a:ext>
                </a:extLst>
              </a:tr>
              <a:tr h="1754585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1. Панкратова Н.В. </a:t>
                      </a:r>
                    </a:p>
                    <a:p>
                      <a:pPr algn="l"/>
                      <a:r>
                        <a:rPr lang="ru-RU" sz="1800" dirty="0"/>
                        <a:t>2. </a:t>
                      </a:r>
                      <a:r>
                        <a:rPr lang="ru-RU" sz="1800" dirty="0" err="1"/>
                        <a:t>Подольная</a:t>
                      </a:r>
                      <a:r>
                        <a:rPr lang="ru-RU" sz="1800" dirty="0"/>
                        <a:t> О.Н.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800" dirty="0" err="1"/>
                        <a:t>Байшев</a:t>
                      </a:r>
                      <a:r>
                        <a:rPr lang="ru-RU" sz="1800" dirty="0"/>
                        <a:t> Л.В.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dirty="0" err="1"/>
                        <a:t>Бегашев</a:t>
                      </a:r>
                      <a:r>
                        <a:rPr lang="ru-RU" sz="1800" dirty="0"/>
                        <a:t> Н.В.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dirty="0"/>
                        <a:t>Бирюкова Ю.Ю.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dirty="0"/>
                        <a:t>Волкова М.В.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dirty="0"/>
                        <a:t>Горелов А.В.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dirty="0" err="1"/>
                        <a:t>Ибатулина</a:t>
                      </a:r>
                      <a:r>
                        <a:rPr lang="ru-RU" sz="1800" dirty="0"/>
                        <a:t> А.А.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dirty="0"/>
                        <a:t>Казанцева О.В.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dirty="0"/>
                        <a:t>Марьенко Н.И.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dirty="0" err="1"/>
                        <a:t>Подольный</a:t>
                      </a:r>
                      <a:r>
                        <a:rPr lang="ru-RU" sz="1800" dirty="0"/>
                        <a:t> С.С.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dirty="0" err="1"/>
                        <a:t>Кагарманова</a:t>
                      </a:r>
                      <a:r>
                        <a:rPr lang="ru-RU" sz="1800" dirty="0"/>
                        <a:t> А.А.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dirty="0"/>
                        <a:t>Кокшарова Л.В.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dirty="0"/>
                        <a:t>Шадрина Т.А.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dirty="0"/>
                        <a:t>Худякова С.Н.</a:t>
                      </a:r>
                    </a:p>
                    <a:p>
                      <a:pPr marL="342900" indent="-342900" algn="ctr">
                        <a:buAutoNum type="arabicPeriod"/>
                      </a:pP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08999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99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49B5B3-8248-4EA0-83A6-D9F307866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5501"/>
            <a:ext cx="9043332" cy="60907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Участие педагогов в конкурсах и подготовка конкурсантов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F0244E29-5317-4582-B6CC-68F1139DDC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862488"/>
              </p:ext>
            </p:extLst>
          </p:nvPr>
        </p:nvGraphicFramePr>
        <p:xfrm>
          <a:off x="266330" y="497150"/>
          <a:ext cx="8777003" cy="6069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8439">
                  <a:extLst>
                    <a:ext uri="{9D8B030D-6E8A-4147-A177-3AD203B41FA5}">
                      <a16:colId xmlns:a16="http://schemas.microsoft.com/office/drawing/2014/main" xmlns="" val="3101397663"/>
                    </a:ext>
                  </a:extLst>
                </a:gridCol>
                <a:gridCol w="3165266">
                  <a:extLst>
                    <a:ext uri="{9D8B030D-6E8A-4147-A177-3AD203B41FA5}">
                      <a16:colId xmlns:a16="http://schemas.microsoft.com/office/drawing/2014/main" xmlns="" val="2171460075"/>
                    </a:ext>
                  </a:extLst>
                </a:gridCol>
                <a:gridCol w="1633298">
                  <a:extLst>
                    <a:ext uri="{9D8B030D-6E8A-4147-A177-3AD203B41FA5}">
                      <a16:colId xmlns:a16="http://schemas.microsoft.com/office/drawing/2014/main" xmlns="" val="1622598171"/>
                    </a:ext>
                  </a:extLst>
                </a:gridCol>
              </a:tblGrid>
              <a:tr h="521362">
                <a:tc>
                  <a:txBody>
                    <a:bodyPr/>
                    <a:lstStyle/>
                    <a:p>
                      <a:r>
                        <a:rPr lang="ru-RU" sz="1400" dirty="0"/>
                        <a:t>Конкурс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ФИО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Статус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3037215"/>
                  </a:ext>
                </a:extLst>
              </a:tr>
              <a:tr h="147611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Лучшее метапредметное занятие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Марьенко Н.И.</a:t>
                      </a:r>
                    </a:p>
                    <a:p>
                      <a:r>
                        <a:rPr lang="ru-RU" sz="1800" dirty="0"/>
                        <a:t>Шадрина Т.А.</a:t>
                      </a:r>
                    </a:p>
                    <a:p>
                      <a:r>
                        <a:rPr lang="ru-RU" sz="1800" dirty="0"/>
                        <a:t>Панкратова Н.В.</a:t>
                      </a:r>
                    </a:p>
                    <a:p>
                      <a:r>
                        <a:rPr lang="ru-RU" sz="1800" dirty="0"/>
                        <a:t>Бирюкова Ю.Ю.</a:t>
                      </a:r>
                    </a:p>
                    <a:p>
                      <a:r>
                        <a:rPr lang="ru-RU" sz="1800" dirty="0"/>
                        <a:t>Кокшарова Л.В.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Участники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590193"/>
                  </a:ext>
                </a:extLst>
              </a:tr>
              <a:tr h="49715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Учитель года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Кагарманова</a:t>
                      </a:r>
                      <a:r>
                        <a:rPr lang="ru-RU" sz="1800" dirty="0"/>
                        <a:t> А.А.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Участник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2018620"/>
                  </a:ext>
                </a:extLst>
              </a:tr>
              <a:tr h="45187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Педагогический дебют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/>
                        <a:t>Вакушина</a:t>
                      </a:r>
                      <a:r>
                        <a:rPr lang="ru-RU" sz="1800" dirty="0"/>
                        <a:t> Ю.Н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Участник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774823"/>
                  </a:ext>
                </a:extLst>
              </a:tr>
              <a:tr h="45098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Новой школе новые стандарты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Кутасина</a:t>
                      </a:r>
                      <a:r>
                        <a:rPr lang="ru-RU" sz="1800" dirty="0"/>
                        <a:t> Р.Х.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/>
                        <a:t>Участник</a:t>
                      </a:r>
                    </a:p>
                    <a:p>
                      <a:endParaRPr lang="ru-RU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8999288"/>
                  </a:ext>
                </a:extLst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Цифровой ветер</a:t>
                      </a:r>
                    </a:p>
                  </a:txBody>
                  <a:tcPr anchor="ctr"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Юрченко Н.А.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Участник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0798321"/>
                  </a:ext>
                </a:extLst>
              </a:tr>
              <a:tr h="164215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Городской конкурс в области правовых знаний «</a:t>
                      </a:r>
                      <a:r>
                        <a:rPr lang="ru-RU" sz="1800" dirty="0" err="1"/>
                        <a:t>ПравДа</a:t>
                      </a:r>
                      <a:r>
                        <a:rPr lang="ru-RU" sz="1800" dirty="0"/>
                        <a:t>!»</a:t>
                      </a:r>
                    </a:p>
                    <a:p>
                      <a:pPr algn="ctr"/>
                      <a:endParaRPr lang="ru-RU" sz="1800" dirty="0"/>
                    </a:p>
                    <a:p>
                      <a:pPr algn="ctr"/>
                      <a:r>
                        <a:rPr lang="ru-RU" sz="1800" dirty="0"/>
                        <a:t>Военно-патриотическая игра «Дорогами Победы»</a:t>
                      </a:r>
                    </a:p>
                  </a:txBody>
                  <a:tcPr anchor="ctr"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Сердюк А.С.</a:t>
                      </a:r>
                    </a:p>
                    <a:p>
                      <a:endParaRPr lang="ru-RU" sz="1800" dirty="0"/>
                    </a:p>
                    <a:p>
                      <a:endParaRPr lang="ru-RU" sz="1800" dirty="0"/>
                    </a:p>
                    <a:p>
                      <a:endParaRPr lang="ru-RU" sz="1800" dirty="0"/>
                    </a:p>
                    <a:p>
                      <a:r>
                        <a:rPr lang="ru-RU" sz="1800" dirty="0"/>
                        <a:t>Андрущенко М.А.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Участник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4425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725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2FB4CFB0-5B44-4C52-AAF1-62B71A229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816799"/>
              </p:ext>
            </p:extLst>
          </p:nvPr>
        </p:nvGraphicFramePr>
        <p:xfrm>
          <a:off x="133166" y="115410"/>
          <a:ext cx="9099611" cy="6642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1238">
                  <a:extLst>
                    <a:ext uri="{9D8B030D-6E8A-4147-A177-3AD203B41FA5}">
                      <a16:colId xmlns:a16="http://schemas.microsoft.com/office/drawing/2014/main" xmlns="" val="1136829027"/>
                    </a:ext>
                  </a:extLst>
                </a:gridCol>
                <a:gridCol w="2165041">
                  <a:extLst>
                    <a:ext uri="{9D8B030D-6E8A-4147-A177-3AD203B41FA5}">
                      <a16:colId xmlns:a16="http://schemas.microsoft.com/office/drawing/2014/main" xmlns="" val="2436023910"/>
                    </a:ext>
                  </a:extLst>
                </a:gridCol>
                <a:gridCol w="1693332">
                  <a:extLst>
                    <a:ext uri="{9D8B030D-6E8A-4147-A177-3AD203B41FA5}">
                      <a16:colId xmlns:a16="http://schemas.microsoft.com/office/drawing/2014/main" xmlns="" val="3175501715"/>
                    </a:ext>
                  </a:extLst>
                </a:gridCol>
              </a:tblGrid>
              <a:tr h="505551">
                <a:tc>
                  <a:txBody>
                    <a:bodyPr/>
                    <a:lstStyle/>
                    <a:p>
                      <a:pPr marL="353695" indent="-353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Конкурс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Статус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227909"/>
                  </a:ext>
                </a:extLst>
              </a:tr>
              <a:tr h="1498487">
                <a:tc>
                  <a:txBody>
                    <a:bodyPr/>
                    <a:lstStyle/>
                    <a:p>
                      <a:pPr marL="353695" marR="0" lvl="0" indent="-353695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1.Городской конкурс социальных проектов «Я-гражданин России»;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53695" marR="0" lvl="0" indent="-353695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2.Муниципальный этап областного конкурса «Герои Отечества – наши земляки»;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3. Муниципальный этап Всероссийской конференции исследовательских работ «Отечество».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Панкратова Н.В.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Победители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081930"/>
                  </a:ext>
                </a:extLst>
              </a:tr>
              <a:tr h="85192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Городской конкурс «Юные цветоводы»;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Городской конкурс «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ЭкоГИД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Программа «Шаг в будущее – Созвездие НТТМ»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Полханова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Н.В.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Победители и участники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7473465"/>
                  </a:ext>
                </a:extLst>
              </a:tr>
              <a:tr h="5559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Программа «Шаг в будущее – Созвездие НТТМ»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Волкова М.В.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1363623"/>
                  </a:ext>
                </a:extLst>
              </a:tr>
              <a:tr h="6819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Городская акция «Мир добра и толерантности»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Куц О.О.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/>
                        <a:t>Участники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3310746"/>
                  </a:ext>
                </a:extLst>
              </a:tr>
              <a:tr h="7019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Городское соревнование классов «Наше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здровье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в наших руках!»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Аверина Ю.В.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Участники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4372960"/>
                  </a:ext>
                </a:extLst>
              </a:tr>
              <a:tr h="1498487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6887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28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5E267441-71E8-4EB8-A88F-386A6D67C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374403"/>
              </p:ext>
            </p:extLst>
          </p:nvPr>
        </p:nvGraphicFramePr>
        <p:xfrm>
          <a:off x="195310" y="150920"/>
          <a:ext cx="8868792" cy="642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0045">
                  <a:extLst>
                    <a:ext uri="{9D8B030D-6E8A-4147-A177-3AD203B41FA5}">
                      <a16:colId xmlns:a16="http://schemas.microsoft.com/office/drawing/2014/main" xmlns="" val="73113230"/>
                    </a:ext>
                  </a:extLst>
                </a:gridCol>
                <a:gridCol w="3198368">
                  <a:extLst>
                    <a:ext uri="{9D8B030D-6E8A-4147-A177-3AD203B41FA5}">
                      <a16:colId xmlns:a16="http://schemas.microsoft.com/office/drawing/2014/main" xmlns="" val="3534430744"/>
                    </a:ext>
                  </a:extLst>
                </a:gridCol>
                <a:gridCol w="1650379">
                  <a:extLst>
                    <a:ext uri="{9D8B030D-6E8A-4147-A177-3AD203B41FA5}">
                      <a16:colId xmlns:a16="http://schemas.microsoft.com/office/drawing/2014/main" xmlns="" val="3832997664"/>
                    </a:ext>
                  </a:extLst>
                </a:gridCol>
              </a:tblGrid>
              <a:tr h="606640">
                <a:tc>
                  <a:txBody>
                    <a:bodyPr/>
                    <a:lstStyle/>
                    <a:p>
                      <a:r>
                        <a:rPr lang="ru-RU" sz="1400" dirty="0"/>
                        <a:t>Конкурс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ФИО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Статус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2454209"/>
                  </a:ext>
                </a:extLst>
              </a:tr>
              <a:tr h="98246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Городской конкурс «Медиатор – ровесник»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53695" indent="-353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 2021год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Городской конкурс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медиамейкеров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«Медиа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ТРЕНД.дети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Сосонко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А.С.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Участники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2352563"/>
                  </a:ext>
                </a:extLst>
              </a:tr>
              <a:tr h="5784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Городской конкурс творческих работ «Зимняя мозаика». Ноябрь- декабрь 2021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ИсаеваО.В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Подольная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О.Н.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Участники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6863491"/>
                  </a:ext>
                </a:extLst>
              </a:tr>
              <a:tr h="5380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Городские соревнования по баскетболу среди сборных команд юношей образовательных организаций (в рамках городской спартакиады школьников и спортивных клубов города Челябинска) 29.11.2021-11.12.2021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Горелов А.В.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Участники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9792831"/>
                  </a:ext>
                </a:extLst>
              </a:tr>
              <a:tr h="5380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1.Смотр-конкурс на лучшую организацию туристско-краеведческой работы среди образовательных организаций города Челябинска в 20-2021 учебном году  Ноябрь 2021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Городской конкурс на лучший туристско- краеведческий поход, спортивный поход или экспедицию среди обучающихся образовательных учреждений. 15.11-30.11.2021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Конкурс исследовательских работ отчётов о туристских походах и экспедициях «К туристскому мастерству» 22.11.-24.12.2021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Байшев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Л.В.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/>
                        <a:t>Участники</a:t>
                      </a:r>
                    </a:p>
                    <a:p>
                      <a:endParaRPr lang="ru-RU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3942943"/>
                  </a:ext>
                </a:extLst>
              </a:tr>
              <a:tr h="5380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3297754"/>
                  </a:ext>
                </a:extLst>
              </a:tr>
              <a:tr h="5380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3886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34195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1890</TotalTime>
  <Words>2128</Words>
  <Application>Microsoft Office PowerPoint</Application>
  <PresentationFormat>Экран (4:3)</PresentationFormat>
  <Paragraphs>537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Легкий дым</vt:lpstr>
      <vt:lpstr>Анализ результатов образовательной деятельности в 2021-2022 уч.г.</vt:lpstr>
      <vt:lpstr>Цель:</vt:lpstr>
      <vt:lpstr>Задачи на 2021-2022:</vt:lpstr>
      <vt:lpstr>Презентация PowerPoint</vt:lpstr>
      <vt:lpstr>Презентация PowerPoint</vt:lpstr>
      <vt:lpstr>Повышение квалификации педагогов  </vt:lpstr>
      <vt:lpstr>Участие педагогов в конкурсах и подготовка конкурсантов</vt:lpstr>
      <vt:lpstr>Презентация PowerPoint</vt:lpstr>
      <vt:lpstr>Презентация PowerPoint</vt:lpstr>
      <vt:lpstr>Презентация PowerPoint</vt:lpstr>
      <vt:lpstr>Статистика (контингент)</vt:lpstr>
      <vt:lpstr>Успеваемость</vt:lpstr>
      <vt:lpstr>Успеваемость</vt:lpstr>
      <vt:lpstr>Количество отличников по уровням образования (%)</vt:lpstr>
      <vt:lpstr>Презентация PowerPoint</vt:lpstr>
      <vt:lpstr>Презентация PowerPoint</vt:lpstr>
      <vt:lpstr>Презентация PowerPoint</vt:lpstr>
      <vt:lpstr>Презентация PowerPoint</vt:lpstr>
      <vt:lpstr>ВПР 5 классы</vt:lpstr>
      <vt:lpstr>Презентация PowerPoint</vt:lpstr>
      <vt:lpstr>ВПР 6 классы</vt:lpstr>
      <vt:lpstr>Презентация PowerPoint</vt:lpstr>
      <vt:lpstr>ВПР 7 классы</vt:lpstr>
      <vt:lpstr>Презентация PowerPoint</vt:lpstr>
      <vt:lpstr>ВПР 8 классы</vt:lpstr>
      <vt:lpstr>Презентация PowerPoint</vt:lpstr>
      <vt:lpstr>Презентация PowerPoint</vt:lpstr>
      <vt:lpstr>Презентация PowerPoint</vt:lpstr>
      <vt:lpstr>Анализ результатов ГИА -9,11 в 2021/2022 учебном году</vt:lpstr>
      <vt:lpstr>Рейтинг выбора предметов ЕГЭ в 2021-2022 учебном году</vt:lpstr>
      <vt:lpstr>Средний балл в динамике за 3 года (ЕГЭ)</vt:lpstr>
      <vt:lpstr>Презентация PowerPoint</vt:lpstr>
      <vt:lpstr>Презентация PowerPoint</vt:lpstr>
      <vt:lpstr>Обучающиеся с высокими результатами ЕГЭ в МБОУ «СОШ № 105 г. Челябинска»</vt:lpstr>
      <vt:lpstr>Рейтинг выбора предметов ОГЭ в 2021-2022 учебном году </vt:lpstr>
      <vt:lpstr>Итоги ГИА -9 в 2021/2022 учебном году</vt:lpstr>
      <vt:lpstr>Государственная итоговая аттестация по программам среднего общего образования</vt:lpstr>
      <vt:lpstr>Государственная итоговая аттестация по программам основного общего образования</vt:lpstr>
      <vt:lpstr>Презентация PowerPoint</vt:lpstr>
      <vt:lpstr>Цели и задачи  на 2022-2023 учебный год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2017-2018 уч.г.</dc:title>
  <dc:creator>devlin.helena@gmail.com</dc:creator>
  <cp:lastModifiedBy>Карина</cp:lastModifiedBy>
  <cp:revision>110</cp:revision>
  <cp:lastPrinted>2022-08-30T04:53:55Z</cp:lastPrinted>
  <dcterms:created xsi:type="dcterms:W3CDTF">2018-08-30T07:18:17Z</dcterms:created>
  <dcterms:modified xsi:type="dcterms:W3CDTF">2023-04-24T17:46:26Z</dcterms:modified>
</cp:coreProperties>
</file>