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324" r:id="rId3"/>
    <p:sldId id="258" r:id="rId4"/>
    <p:sldId id="313" r:id="rId5"/>
    <p:sldId id="314" r:id="rId6"/>
    <p:sldId id="315" r:id="rId7"/>
    <p:sldId id="316" r:id="rId8"/>
    <p:sldId id="317" r:id="rId9"/>
    <p:sldId id="319" r:id="rId10"/>
    <p:sldId id="318" r:id="rId11"/>
    <p:sldId id="320" r:id="rId12"/>
    <p:sldId id="321" r:id="rId13"/>
    <p:sldId id="322" r:id="rId14"/>
    <p:sldId id="323" r:id="rId15"/>
    <p:sldId id="270" r:id="rId16"/>
    <p:sldId id="272" r:id="rId17"/>
    <p:sldId id="273" r:id="rId18"/>
    <p:sldId id="274" r:id="rId19"/>
    <p:sldId id="325" r:id="rId20"/>
    <p:sldId id="275" r:id="rId21"/>
    <p:sldId id="276" r:id="rId22"/>
    <p:sldId id="278" r:id="rId23"/>
    <p:sldId id="277" r:id="rId24"/>
    <p:sldId id="279" r:id="rId25"/>
    <p:sldId id="280" r:id="rId26"/>
    <p:sldId id="282" r:id="rId27"/>
    <p:sldId id="283" r:id="rId28"/>
    <p:sldId id="285" r:id="rId29"/>
    <p:sldId id="309" r:id="rId30"/>
    <p:sldId id="286" r:id="rId31"/>
    <p:sldId id="298" r:id="rId32"/>
    <p:sldId id="299" r:id="rId33"/>
    <p:sldId id="300" r:id="rId34"/>
    <p:sldId id="301" r:id="rId35"/>
    <p:sldId id="302" r:id="rId36"/>
    <p:sldId id="303" r:id="rId37"/>
    <p:sldId id="304" r:id="rId38"/>
    <p:sldId id="305" r:id="rId39"/>
    <p:sldId id="306" r:id="rId4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9900"/>
    <a:srgbClr val="FF0000"/>
    <a:srgbClr val="99FF66"/>
    <a:srgbClr val="66FF33"/>
    <a:srgbClr val="000000"/>
    <a:srgbClr val="FFCC99"/>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CA85C54-12B0-4E74-8DF3-ECABDD0DFF6B}" type="datetimeFigureOut">
              <a:rPr lang="ru-RU"/>
              <a:pPr>
                <a:defRPr/>
              </a:pPr>
              <a:t>16.11.2022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1C05A33-8FF3-44CD-AEAC-CAA097E9BE2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bwMode="auto">
          <a:noFill/>
          <a:ln>
            <a:solidFill>
              <a:srgbClr val="000000"/>
            </a:solidFill>
            <a:miter lim="800000"/>
            <a:headEnd/>
            <a:tailEnd/>
          </a:ln>
        </p:spPr>
      </p:sp>
      <p:sp>
        <p:nvSpPr>
          <p:cNvPr id="450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4506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4DCCF3-1AF5-4881-A901-5D039DE6E420}"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ru-RU"/>
            </a:p>
          </p:txBody>
        </p:sp>
      </p:grpSp>
      <p:sp>
        <p:nvSpPr>
          <p:cNvPr id="11059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1060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7" name="Rectangle 6"/>
          <p:cNvSpPr>
            <a:spLocks noGrp="1" noChangeArrowheads="1"/>
          </p:cNvSpPr>
          <p:nvPr>
            <p:ph type="dt" sz="quarter" idx="10"/>
          </p:nvPr>
        </p:nvSpPr>
        <p:spPr/>
        <p:txBody>
          <a:bodyPr/>
          <a:lstStyle>
            <a:lvl1pPr>
              <a:defRPr/>
            </a:lvl1pPr>
          </a:lstStyle>
          <a:p>
            <a:pPr>
              <a:defRPr/>
            </a:pPr>
            <a:endParaRPr lang="ru-RU"/>
          </a:p>
        </p:txBody>
      </p:sp>
      <p:sp>
        <p:nvSpPr>
          <p:cNvPr id="8" name="Rectangle 7"/>
          <p:cNvSpPr>
            <a:spLocks noGrp="1" noChangeArrowheads="1"/>
          </p:cNvSpPr>
          <p:nvPr>
            <p:ph type="ftr" sz="quarter" idx="11"/>
          </p:nvPr>
        </p:nvSpPr>
        <p:spPr/>
        <p:txBody>
          <a:bodyPr/>
          <a:lstStyle>
            <a:lvl1pPr>
              <a:defRPr/>
            </a:lvl1pPr>
          </a:lstStyle>
          <a:p>
            <a:pPr>
              <a:defRPr/>
            </a:pPr>
            <a:endParaRPr lang="ru-RU"/>
          </a:p>
        </p:txBody>
      </p:sp>
      <p:sp>
        <p:nvSpPr>
          <p:cNvPr id="9" name="Rectangle 8"/>
          <p:cNvSpPr>
            <a:spLocks noGrp="1" noChangeArrowheads="1"/>
          </p:cNvSpPr>
          <p:nvPr>
            <p:ph type="sldNum" sz="quarter" idx="12"/>
          </p:nvPr>
        </p:nvSpPr>
        <p:spPr/>
        <p:txBody>
          <a:bodyPr/>
          <a:lstStyle>
            <a:lvl1pPr>
              <a:defRPr/>
            </a:lvl1pPr>
          </a:lstStyle>
          <a:p>
            <a:pPr>
              <a:defRPr/>
            </a:pPr>
            <a:fld id="{97A8776A-72D5-4B4B-9BD7-FB542FB65CE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C4A14AAA-5623-49E9-B2D4-9A9F1A3F3B9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8970B630-79FD-4DCF-A307-1BAED78E619C}"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екст 2"/>
          <p:cNvSpPr>
            <a:spLocks noGrp="1"/>
          </p:cNvSpPr>
          <p:nvPr>
            <p:ph type="body" sz="half" idx="1"/>
          </p:nvPr>
        </p:nvSpPr>
        <p:spPr>
          <a:xfrm>
            <a:off x="457200" y="1600200"/>
            <a:ext cx="4038600" cy="4495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495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8700033A-FCD4-4DC2-B41D-A47CCF19F64D}"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екст 2"/>
          <p:cNvSpPr>
            <a:spLocks noGrp="1"/>
          </p:cNvSpPr>
          <p:nvPr>
            <p:ph type="body" sz="half" idx="1"/>
          </p:nvPr>
        </p:nvSpPr>
        <p:spPr>
          <a:xfrm>
            <a:off x="457200" y="1600200"/>
            <a:ext cx="4038600" cy="4495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4648200" y="16002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Содержимое 4"/>
          <p:cNvSpPr>
            <a:spLocks noGrp="1"/>
          </p:cNvSpPr>
          <p:nvPr>
            <p:ph sz="quarter" idx="3"/>
          </p:nvPr>
        </p:nvSpPr>
        <p:spPr>
          <a:xfrm>
            <a:off x="4648200" y="39243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Rectangle 7"/>
          <p:cNvSpPr>
            <a:spLocks noGrp="1" noChangeArrowheads="1"/>
          </p:cNvSpPr>
          <p:nvPr>
            <p:ph type="dt" sz="half" idx="10"/>
          </p:nvPr>
        </p:nvSpPr>
        <p:spPr>
          <a:ln/>
        </p:spPr>
        <p:txBody>
          <a:bodyPr/>
          <a:lstStyle>
            <a:lvl1pPr>
              <a:defRPr/>
            </a:lvl1pPr>
          </a:lstStyle>
          <a:p>
            <a:pPr>
              <a:defRPr/>
            </a:pPr>
            <a:endParaRPr lang="ru-RU"/>
          </a:p>
        </p:txBody>
      </p:sp>
      <p:sp>
        <p:nvSpPr>
          <p:cNvPr id="7" name="Rectangle 8"/>
          <p:cNvSpPr>
            <a:spLocks noGrp="1" noChangeArrowheads="1"/>
          </p:cNvSpPr>
          <p:nvPr>
            <p:ph type="ftr" sz="quarter" idx="11"/>
          </p:nvPr>
        </p:nvSpPr>
        <p:spPr>
          <a:ln/>
        </p:spPr>
        <p:txBody>
          <a:bodyPr/>
          <a:lstStyle>
            <a:lvl1pPr>
              <a:defRPr/>
            </a:lvl1pPr>
          </a:lstStyle>
          <a:p>
            <a:pPr>
              <a:defRPr/>
            </a:pPr>
            <a:endParaRPr lang="ru-RU"/>
          </a:p>
        </p:txBody>
      </p:sp>
      <p:sp>
        <p:nvSpPr>
          <p:cNvPr id="8" name="Rectangle 9"/>
          <p:cNvSpPr>
            <a:spLocks noGrp="1" noChangeArrowheads="1"/>
          </p:cNvSpPr>
          <p:nvPr>
            <p:ph type="sldNum" sz="quarter" idx="12"/>
          </p:nvPr>
        </p:nvSpPr>
        <p:spPr>
          <a:ln/>
        </p:spPr>
        <p:txBody>
          <a:bodyPr/>
          <a:lstStyle>
            <a:lvl1pPr>
              <a:defRPr/>
            </a:lvl1pPr>
          </a:lstStyle>
          <a:p>
            <a:pPr>
              <a:defRPr/>
            </a:pPr>
            <a:fld id="{24B31D6F-ED6F-4385-B713-06697B52B258}"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a:t>Образец заголовка</a:t>
            </a:r>
          </a:p>
        </p:txBody>
      </p:sp>
      <p:sp>
        <p:nvSpPr>
          <p:cNvPr id="3" name="Содержимое 2"/>
          <p:cNvSpPr>
            <a:spLocks noGrp="1"/>
          </p:cNvSpPr>
          <p:nvPr>
            <p:ph sz="quarter" idx="1"/>
          </p:nvPr>
        </p:nvSpPr>
        <p:spPr>
          <a:xfrm>
            <a:off x="457200" y="16002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4648200" y="16002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Содержимое 4"/>
          <p:cNvSpPr>
            <a:spLocks noGrp="1"/>
          </p:cNvSpPr>
          <p:nvPr>
            <p:ph sz="quarter" idx="3"/>
          </p:nvPr>
        </p:nvSpPr>
        <p:spPr>
          <a:xfrm>
            <a:off x="457200" y="39243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Содержимое 5"/>
          <p:cNvSpPr>
            <a:spLocks noGrp="1"/>
          </p:cNvSpPr>
          <p:nvPr>
            <p:ph sz="quarter" idx="4"/>
          </p:nvPr>
        </p:nvSpPr>
        <p:spPr>
          <a:xfrm>
            <a:off x="4648200" y="3924300"/>
            <a:ext cx="4038600" cy="2171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3351BC0A-6A0B-484A-885A-E1A80C18FE0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783B97DD-0473-4AA8-A773-86DDBC72ACA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EB7E84A8-9971-40C3-849F-B66C0F0DD6E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0B98D149-E71E-4D5D-A5FA-4740A4B94B7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6633EB75-6203-4849-A768-C5219A480DF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7EEFF11F-CE52-4295-871E-E0DCD78C32D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102210A8-B654-422B-8AA1-E733D013DCD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128DFE16-22F0-42B8-9851-A2B59D1A13A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FB8C8539-9F6C-4607-9D87-AC4FA56E7FC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0957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ru-RU"/>
            </a:p>
          </p:txBody>
        </p:sp>
        <p:sp>
          <p:nvSpPr>
            <p:cNvPr id="10957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grpSp>
      <p:sp>
        <p:nvSpPr>
          <p:cNvPr id="10957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957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957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10957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10957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08C13035-7735-4184-95B6-32E424966EE9}"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839"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en.lv/index.php"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14.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611188" y="476250"/>
            <a:ext cx="8064500" cy="2586038"/>
          </a:xfrm>
          <a:prstGeom prst="rect">
            <a:avLst/>
          </a:prstGeom>
          <a:noFill/>
          <a:ln w="9525">
            <a:noFill/>
            <a:miter lim="800000"/>
            <a:headEnd/>
            <a:tailEnd/>
          </a:ln>
        </p:spPr>
        <p:txBody>
          <a:bodyPr anchor="ctr">
            <a:spAutoFit/>
          </a:bodyPr>
          <a:lstStyle/>
          <a:p>
            <a:pPr algn="ctr"/>
            <a:r>
              <a:rPr lang="ru-RU" sz="5400">
                <a:solidFill>
                  <a:srgbClr val="FFFF00"/>
                </a:solidFill>
                <a:latin typeface="Times New Roman" pitchFamily="18" charset="0"/>
                <a:cs typeface="Times New Roman" pitchFamily="18" charset="0"/>
              </a:rPr>
              <a:t>Классный час по теме: «Скажем наркотикам:  «НЕТ!»</a:t>
            </a:r>
          </a:p>
        </p:txBody>
      </p:sp>
      <p:sp>
        <p:nvSpPr>
          <p:cNvPr id="3075" name="Text Box 13"/>
          <p:cNvSpPr txBox="1">
            <a:spLocks noChangeArrowheads="1"/>
          </p:cNvSpPr>
          <p:nvPr/>
        </p:nvSpPr>
        <p:spPr bwMode="auto">
          <a:xfrm>
            <a:off x="4616450" y="6216650"/>
            <a:ext cx="257175" cy="369888"/>
          </a:xfrm>
          <a:prstGeom prst="rect">
            <a:avLst/>
          </a:prstGeom>
          <a:noFill/>
          <a:ln w="9525">
            <a:noFill/>
            <a:miter lim="800000"/>
            <a:headEnd/>
            <a:tailEnd/>
          </a:ln>
        </p:spPr>
        <p:txBody>
          <a:bodyPr wrap="none">
            <a:spAutoFit/>
          </a:bodyPr>
          <a:lstStyle/>
          <a:p>
            <a:pPr algn="ctr"/>
            <a:r>
              <a:rPr lang="ru-RU"/>
              <a:t> </a:t>
            </a:r>
          </a:p>
        </p:txBody>
      </p:sp>
      <p:graphicFrame>
        <p:nvGraphicFramePr>
          <p:cNvPr id="6" name="Таблица 5"/>
          <p:cNvGraphicFramePr>
            <a:graphicFrameLocks noGrp="1"/>
          </p:cNvGraphicFramePr>
          <p:nvPr/>
        </p:nvGraphicFramePr>
        <p:xfrm>
          <a:off x="3643313" y="2651125"/>
          <a:ext cx="1328104" cy="60960"/>
        </p:xfrm>
        <a:graphic>
          <a:graphicData uri="http://schemas.openxmlformats.org/drawingml/2006/table">
            <a:tbl>
              <a:tblPr/>
              <a:tblGrid>
                <a:gridCol w="664052">
                  <a:extLst>
                    <a:ext uri="{9D8B030D-6E8A-4147-A177-3AD203B41FA5}">
                      <a16:colId xmlns:a16="http://schemas.microsoft.com/office/drawing/2014/main" val="20000"/>
                    </a:ext>
                  </a:extLst>
                </a:gridCol>
                <a:gridCol w="664052">
                  <a:extLst>
                    <a:ext uri="{9D8B030D-6E8A-4147-A177-3AD203B41FA5}">
                      <a16:colId xmlns:a16="http://schemas.microsoft.com/office/drawing/2014/main" val="20001"/>
                    </a:ext>
                  </a:extLst>
                </a:gridCol>
              </a:tblGrid>
              <a:tr h="59765">
                <a:tc>
                  <a:txBody>
                    <a:bodyPr/>
                    <a:lstStyle/>
                    <a:p>
                      <a:r>
                        <a:rPr lang="ru-RU" sz="400" dirty="0">
                          <a:latin typeface="Times New Roman"/>
                        </a:rPr>
                        <a:t> </a:t>
                      </a:r>
                    </a:p>
                  </a:txBody>
                  <a:tcPr marL="0" marR="0" marT="0" marB="0" anchor="ctr">
                    <a:lnL>
                      <a:noFill/>
                    </a:lnL>
                    <a:lnR>
                      <a:noFill/>
                    </a:lnR>
                    <a:lnT>
                      <a:noFill/>
                    </a:lnT>
                    <a:lnB>
                      <a:noFill/>
                    </a:lnB>
                  </a:tcPr>
                </a:tc>
                <a:tc>
                  <a:txBody>
                    <a:bodyPr/>
                    <a:lstStyle/>
                    <a:p>
                      <a:endParaRPr lang="ru-RU" sz="400" dirty="0"/>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3079" name="Рисунок 6" descr="загруженное.jpg"/>
          <p:cNvPicPr>
            <a:picLocks noChangeAspect="1"/>
          </p:cNvPicPr>
          <p:nvPr/>
        </p:nvPicPr>
        <p:blipFill>
          <a:blip r:embed="rId2" cstate="print"/>
          <a:srcRect/>
          <a:stretch>
            <a:fillRect/>
          </a:stretch>
        </p:blipFill>
        <p:spPr bwMode="auto">
          <a:xfrm>
            <a:off x="2339975" y="3213100"/>
            <a:ext cx="4535488" cy="3019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50825" y="260350"/>
            <a:ext cx="8435975" cy="1417638"/>
          </a:xfrm>
        </p:spPr>
        <p:txBody>
          <a:bodyPr/>
          <a:lstStyle/>
          <a:p>
            <a:pPr eaLnBrk="1" hangingPunct="1">
              <a:defRPr/>
            </a:pPr>
            <a:r>
              <a:rPr lang="ru-RU" sz="2800" i="1">
                <a:solidFill>
                  <a:srgbClr val="FFFF00"/>
                </a:solidFill>
              </a:rPr>
              <a:t>Миф 6. По внешнему виду и образу жизни наркоманы ничем не отличаются от окружающих</a:t>
            </a:r>
            <a:r>
              <a:rPr lang="ru-RU" sz="4000" i="1">
                <a:solidFill>
                  <a:srgbClr val="FFFF00"/>
                </a:solidFill>
              </a:rPr>
              <a:t>.</a:t>
            </a:r>
          </a:p>
        </p:txBody>
      </p:sp>
      <p:sp>
        <p:nvSpPr>
          <p:cNvPr id="60419" name="Rectangle 3"/>
          <p:cNvSpPr>
            <a:spLocks noGrp="1" noChangeArrowheads="1"/>
          </p:cNvSpPr>
          <p:nvPr>
            <p:ph type="body" idx="1"/>
          </p:nvPr>
        </p:nvSpPr>
        <p:spPr>
          <a:xfrm>
            <a:off x="457200" y="1844675"/>
            <a:ext cx="8229600" cy="4752975"/>
          </a:xfrm>
        </p:spPr>
        <p:txBody>
          <a:bodyPr/>
          <a:lstStyle/>
          <a:p>
            <a:pPr eaLnBrk="1" hangingPunct="1">
              <a:lnSpc>
                <a:spcPct val="80000"/>
              </a:lnSpc>
              <a:buFont typeface="Wingdings" pitchFamily="2" charset="2"/>
              <a:buNone/>
              <a:defRPr/>
            </a:pPr>
            <a:r>
              <a:rPr lang="ru-RU" sz="2800" dirty="0">
                <a:solidFill>
                  <a:srgbClr val="FF0000"/>
                </a:solidFill>
              </a:rPr>
              <a:t>   По мере привыкания к наркотикам меняется внешний вид и образ жизни наркомана. Часто появляется бессонница. У наркомана расширены зрачки, застывшее, лишенное мимики бледное лицо, дрожащие, с исколотыми и воспаленными венами руки, очень сильная худоба. Кожа становится серо-желтой, дряблой, появляется ломкость ногтей и волос, наступает преждевременное старение и снижение интеллекта, вплоть до слабоумия. Меняется поведение и образ жизни наркомана, его мысли об одном – «добыть» и принять дозу.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arn(inVertical)">
                                      <p:cBhvr>
                                        <p:cTn id="7" dur="1000"/>
                                        <p:tgtEl>
                                          <p:spTgt spid="6041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Effect transition="in" filter="fade">
                                      <p:cBhvr>
                                        <p:cTn id="11" dur="1000"/>
                                        <p:tgtEl>
                                          <p:spTgt spid="60419">
                                            <p:txEl>
                                              <p:pRg st="0" end="0"/>
                                            </p:txEl>
                                          </p:spTgt>
                                        </p:tgtEl>
                                      </p:cBhvr>
                                    </p:animEffect>
                                    <p:anim calcmode="lin" valueType="num">
                                      <p:cBhvr>
                                        <p:cTn id="12"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604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2000" dirty="0">
                <a:solidFill>
                  <a:srgbClr val="FFFF00"/>
                </a:solidFill>
              </a:rPr>
              <a:t>Татьяна,29 лет.</a:t>
            </a:r>
            <a:br>
              <a:rPr lang="ru-RU" sz="2000" dirty="0">
                <a:solidFill>
                  <a:srgbClr val="FFFF00"/>
                </a:solidFill>
              </a:rPr>
            </a:br>
            <a:r>
              <a:rPr lang="ru-RU" sz="2000" dirty="0">
                <a:solidFill>
                  <a:srgbClr val="FFFF00"/>
                </a:solidFill>
              </a:rPr>
              <a:t>Когда – то Татьяна работала на хлебозаводе , но , потеряв работу , занялась проституцией, где впервые и попробовала наркотик … После недолгого приёма дезоморфина у неё развился глубокий некроз тканей левой голени. </a:t>
            </a:r>
          </a:p>
        </p:txBody>
      </p:sp>
      <p:pic>
        <p:nvPicPr>
          <p:cNvPr id="13315" name="Содержимое 3" descr="zhizn-narkomana-1[1].jpg"/>
          <p:cNvPicPr>
            <a:picLocks noGrp="1" noChangeAspect="1"/>
          </p:cNvPicPr>
          <p:nvPr>
            <p:ph idx="1"/>
          </p:nvPr>
        </p:nvPicPr>
        <p:blipFill>
          <a:blip r:embed="rId2" cstate="print"/>
          <a:srcRect/>
          <a:stretch>
            <a:fillRect/>
          </a:stretch>
        </p:blipFill>
        <p:spPr>
          <a:xfrm>
            <a:off x="1762125" y="1981200"/>
            <a:ext cx="5619750" cy="3733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2000" dirty="0">
                <a:solidFill>
                  <a:srgbClr val="FFFF00"/>
                </a:solidFill>
              </a:rPr>
              <a:t>Последствия приёма наркотиков.</a:t>
            </a:r>
            <a:br>
              <a:rPr lang="ru-RU" sz="2000" dirty="0">
                <a:solidFill>
                  <a:srgbClr val="FFFF00"/>
                </a:solidFill>
              </a:rPr>
            </a:br>
            <a:r>
              <a:rPr lang="ru-RU" sz="2000" dirty="0">
                <a:solidFill>
                  <a:srgbClr val="FFFF00"/>
                </a:solidFill>
              </a:rPr>
              <a:t>Когда – то они были такими , как мы с вами…</a:t>
            </a:r>
          </a:p>
        </p:txBody>
      </p:sp>
      <p:pic>
        <p:nvPicPr>
          <p:cNvPr id="14339" name="Содержимое 3" descr="foto-narkomanov-6[1].jpg"/>
          <p:cNvPicPr>
            <a:picLocks noGrp="1" noChangeAspect="1"/>
          </p:cNvPicPr>
          <p:nvPr>
            <p:ph idx="1"/>
          </p:nvPr>
        </p:nvPicPr>
        <p:blipFill>
          <a:blip r:embed="rId2" cstate="print"/>
          <a:srcRect/>
          <a:stretch>
            <a:fillRect/>
          </a:stretch>
        </p:blipFill>
        <p:spPr>
          <a:xfrm>
            <a:off x="285750" y="2214563"/>
            <a:ext cx="4286250" cy="3689350"/>
          </a:xfrm>
        </p:spPr>
      </p:pic>
      <p:pic>
        <p:nvPicPr>
          <p:cNvPr id="14340" name="Рисунок 4" descr="foto-narkomanov-10[1].jpg"/>
          <p:cNvPicPr>
            <a:picLocks noChangeAspect="1"/>
          </p:cNvPicPr>
          <p:nvPr/>
        </p:nvPicPr>
        <p:blipFill>
          <a:blip r:embed="rId3" cstate="print"/>
          <a:srcRect/>
          <a:stretch>
            <a:fillRect/>
          </a:stretch>
        </p:blipFill>
        <p:spPr bwMode="auto">
          <a:xfrm>
            <a:off x="4929188" y="2143125"/>
            <a:ext cx="3810000" cy="44767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dirty="0">
                <a:solidFill>
                  <a:srgbClr val="FFFF00"/>
                </a:solidFill>
              </a:rPr>
              <a:t>Дети, рождённые от наркоманов…</a:t>
            </a:r>
          </a:p>
        </p:txBody>
      </p:sp>
      <p:pic>
        <p:nvPicPr>
          <p:cNvPr id="15363" name="Содержимое 3" descr="zhizn-narkomana-48[1].jpg"/>
          <p:cNvPicPr>
            <a:picLocks noGrp="1" noChangeAspect="1"/>
          </p:cNvPicPr>
          <p:nvPr>
            <p:ph idx="1"/>
          </p:nvPr>
        </p:nvPicPr>
        <p:blipFill>
          <a:blip r:embed="rId2" cstate="print"/>
          <a:srcRect/>
          <a:stretch>
            <a:fillRect/>
          </a:stretch>
        </p:blipFill>
        <p:spPr>
          <a:xfrm>
            <a:off x="357188" y="1428750"/>
            <a:ext cx="3684587" cy="2447925"/>
          </a:xfrm>
        </p:spPr>
      </p:pic>
      <p:pic>
        <p:nvPicPr>
          <p:cNvPr id="15364" name="Рисунок 4" descr="121[1].jpg"/>
          <p:cNvPicPr>
            <a:picLocks noChangeAspect="1"/>
          </p:cNvPicPr>
          <p:nvPr/>
        </p:nvPicPr>
        <p:blipFill>
          <a:blip r:embed="rId3" cstate="print"/>
          <a:srcRect/>
          <a:stretch>
            <a:fillRect/>
          </a:stretch>
        </p:blipFill>
        <p:spPr bwMode="auto">
          <a:xfrm>
            <a:off x="4643438" y="3929063"/>
            <a:ext cx="3924300" cy="24939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8" y="357188"/>
            <a:ext cx="8229600" cy="1143000"/>
          </a:xfrm>
        </p:spPr>
        <p:txBody>
          <a:bodyPr/>
          <a:lstStyle/>
          <a:p>
            <a:pPr>
              <a:defRPr/>
            </a:pPr>
            <a:r>
              <a:rPr lang="ru-RU" sz="3200" dirty="0">
                <a:solidFill>
                  <a:srgbClr val="FFFF00"/>
                </a:solidFill>
              </a:rPr>
              <a:t>А вот так живут наркоманы…</a:t>
            </a:r>
          </a:p>
        </p:txBody>
      </p:sp>
      <p:pic>
        <p:nvPicPr>
          <p:cNvPr id="16387" name="Picture 2" descr="C:\Documents and Settings\Администратор\Рабочий стол\zhizn-narkomana-35[1].jpg"/>
          <p:cNvPicPr>
            <a:picLocks noGrp="1" noChangeAspect="1" noChangeArrowheads="1"/>
          </p:cNvPicPr>
          <p:nvPr>
            <p:ph idx="1"/>
          </p:nvPr>
        </p:nvPicPr>
        <p:blipFill>
          <a:blip r:embed="rId2" cstate="print"/>
          <a:srcRect/>
          <a:stretch>
            <a:fillRect/>
          </a:stretch>
        </p:blipFill>
        <p:spPr>
          <a:xfrm>
            <a:off x="1571625" y="1714500"/>
            <a:ext cx="5619750" cy="3743325"/>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179388" y="274638"/>
            <a:ext cx="8507412" cy="1714500"/>
          </a:xfrm>
        </p:spPr>
        <p:txBody>
          <a:bodyPr/>
          <a:lstStyle/>
          <a:p>
            <a:pPr eaLnBrk="1" hangingPunct="1">
              <a:defRPr/>
            </a:pPr>
            <a:r>
              <a:rPr lang="ru-RU" sz="3200" dirty="0">
                <a:solidFill>
                  <a:srgbClr val="FFFF00"/>
                </a:solidFill>
              </a:rPr>
              <a:t>Средняя продолжительность жизни наркомана с того момента, как он плотно сел на иглу, составляет 1-7 лет.</a:t>
            </a:r>
          </a:p>
        </p:txBody>
      </p:sp>
      <p:pic>
        <p:nvPicPr>
          <p:cNvPr id="20486" name="Picture 6" descr="23r1"/>
          <p:cNvPicPr>
            <a:picLocks noGrp="1" noChangeAspect="1" noChangeArrowheads="1" noCrop="1"/>
          </p:cNvPicPr>
          <p:nvPr>
            <p:ph idx="1"/>
          </p:nvPr>
        </p:nvPicPr>
        <p:blipFill>
          <a:blip r:embed="rId2" cstate="print"/>
          <a:srcRect/>
          <a:stretch>
            <a:fillRect/>
          </a:stretch>
        </p:blipFill>
        <p:spPr>
          <a:xfrm>
            <a:off x="3203575" y="3068638"/>
            <a:ext cx="2246313" cy="2808287"/>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1000" fill="hold"/>
                                        <p:tgtEl>
                                          <p:spTgt spid="20484"/>
                                        </p:tgtEl>
                                        <p:attrNameLst>
                                          <p:attrName>ppt_w</p:attrName>
                                        </p:attrNameLst>
                                      </p:cBhvr>
                                      <p:tavLst>
                                        <p:tav tm="0">
                                          <p:val>
                                            <p:strVal val="2/3*#ppt_w"/>
                                          </p:val>
                                        </p:tav>
                                        <p:tav tm="100000">
                                          <p:val>
                                            <p:strVal val="#ppt_w"/>
                                          </p:val>
                                        </p:tav>
                                      </p:tavLst>
                                    </p:anim>
                                    <p:anim calcmode="lin" valueType="num">
                                      <p:cBhvr>
                                        <p:cTn id="8" dur="1000" fill="hold"/>
                                        <p:tgtEl>
                                          <p:spTgt spid="20484"/>
                                        </p:tgtEl>
                                        <p:attrNameLst>
                                          <p:attrName>ppt_h</p:attrName>
                                        </p:attrNameLst>
                                      </p:cBhvr>
                                      <p:tavLst>
                                        <p:tav tm="0">
                                          <p:val>
                                            <p:strVal val="2/3*#ppt_h"/>
                                          </p:val>
                                        </p:tav>
                                        <p:tav tm="100000">
                                          <p:val>
                                            <p:strVal val="#ppt_h"/>
                                          </p:val>
                                        </p:tav>
                                      </p:tavLst>
                                    </p:anim>
                                  </p:childTnLst>
                                </p:cTn>
                              </p:par>
                            </p:childTnLst>
                          </p:cTn>
                        </p:par>
                        <p:par>
                          <p:cTn id="9" fill="hold">
                            <p:stCondLst>
                              <p:cond delay="1000"/>
                            </p:stCondLst>
                            <p:childTnLst>
                              <p:par>
                                <p:cTn id="10" presetID="14" presetClass="entr" presetSubtype="5" fill="hold" nodeType="after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randombar(vertical)">
                                      <p:cBhvr>
                                        <p:cTn id="12" dur="10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250825" y="476250"/>
            <a:ext cx="5184775" cy="6121400"/>
          </a:xfrm>
        </p:spPr>
        <p:txBody>
          <a:bodyPr/>
          <a:lstStyle/>
          <a:p>
            <a:pPr eaLnBrk="1" hangingPunct="1">
              <a:buFont typeface="Wingdings" pitchFamily="2" charset="2"/>
              <a:buNone/>
              <a:defRPr/>
            </a:pPr>
            <a:r>
              <a:rPr lang="ru-RU" sz="2400" dirty="0">
                <a:solidFill>
                  <a:srgbClr val="FFFF00"/>
                </a:solidFill>
              </a:rPr>
              <a:t>С чего все это началось? –</a:t>
            </a:r>
          </a:p>
          <a:p>
            <a:pPr eaLnBrk="1" hangingPunct="1">
              <a:buFont typeface="Wingdings" pitchFamily="2" charset="2"/>
              <a:buNone/>
              <a:defRPr/>
            </a:pPr>
            <a:r>
              <a:rPr lang="ru-RU" sz="2400" dirty="0">
                <a:solidFill>
                  <a:srgbClr val="FFFF00"/>
                </a:solidFill>
              </a:rPr>
              <a:t>А началось с шампанского, с бокала,</a:t>
            </a:r>
          </a:p>
          <a:p>
            <a:pPr eaLnBrk="1" hangingPunct="1">
              <a:buFont typeface="Wingdings" pitchFamily="2" charset="2"/>
              <a:buNone/>
              <a:defRPr/>
            </a:pPr>
            <a:r>
              <a:rPr lang="ru-RU" sz="2400" dirty="0">
                <a:solidFill>
                  <a:srgbClr val="FFFF00"/>
                </a:solidFill>
              </a:rPr>
              <a:t>Когда судьба улыбкой обласкала,</a:t>
            </a:r>
          </a:p>
          <a:p>
            <a:pPr eaLnBrk="1" hangingPunct="1">
              <a:buFont typeface="Wingdings" pitchFamily="2" charset="2"/>
              <a:buNone/>
              <a:defRPr/>
            </a:pPr>
            <a:r>
              <a:rPr lang="ru-RU" sz="2400" dirty="0">
                <a:solidFill>
                  <a:srgbClr val="FFFF00"/>
                </a:solidFill>
              </a:rPr>
              <a:t>А после поскакала вкривь и вкось.</a:t>
            </a:r>
          </a:p>
          <a:p>
            <a:pPr eaLnBrk="1" hangingPunct="1">
              <a:buFont typeface="Wingdings" pitchFamily="2" charset="2"/>
              <a:buNone/>
              <a:defRPr/>
            </a:pPr>
            <a:r>
              <a:rPr lang="ru-RU" sz="2400" dirty="0">
                <a:solidFill>
                  <a:srgbClr val="FFFF00"/>
                </a:solidFill>
              </a:rPr>
              <a:t>Теперь один и тот же тусклый круг.</a:t>
            </a:r>
          </a:p>
          <a:p>
            <a:pPr eaLnBrk="1" hangingPunct="1">
              <a:buFont typeface="Wingdings" pitchFamily="2" charset="2"/>
              <a:buNone/>
              <a:defRPr/>
            </a:pPr>
            <a:r>
              <a:rPr lang="ru-RU" sz="2400" dirty="0">
                <a:solidFill>
                  <a:srgbClr val="FFFF00"/>
                </a:solidFill>
              </a:rPr>
              <a:t>Где все друзья друг друга «уважают»</a:t>
            </a:r>
          </a:p>
          <a:p>
            <a:pPr eaLnBrk="1" hangingPunct="1">
              <a:buFont typeface="Wingdings" pitchFamily="2" charset="2"/>
              <a:buNone/>
              <a:defRPr/>
            </a:pPr>
            <a:r>
              <a:rPr lang="ru-RU" sz="2400" dirty="0">
                <a:solidFill>
                  <a:srgbClr val="FFFF00"/>
                </a:solidFill>
              </a:rPr>
              <a:t>И всякий раз нетрезвый свой досуг</a:t>
            </a:r>
          </a:p>
          <a:p>
            <a:pPr eaLnBrk="1" hangingPunct="1">
              <a:buFont typeface="Wingdings" pitchFamily="2" charset="2"/>
              <a:buNone/>
              <a:defRPr/>
            </a:pPr>
            <a:r>
              <a:rPr lang="ru-RU" sz="2400" dirty="0">
                <a:solidFill>
                  <a:srgbClr val="FFFF00"/>
                </a:solidFill>
              </a:rPr>
              <a:t>Бездарно в неизвестность провожают.</a:t>
            </a:r>
          </a:p>
        </p:txBody>
      </p:sp>
      <p:pic>
        <p:nvPicPr>
          <p:cNvPr id="24580" name="Picture 4" descr="26r3"/>
          <p:cNvPicPr>
            <a:picLocks noGrp="1" noChangeAspect="1" noChangeArrowheads="1" noCrop="1"/>
          </p:cNvPicPr>
          <p:nvPr>
            <p:ph sz="half" idx="2"/>
          </p:nvPr>
        </p:nvPicPr>
        <p:blipFill>
          <a:blip r:embed="rId3" cstate="print"/>
          <a:srcRect/>
          <a:stretch>
            <a:fillRect/>
          </a:stretch>
        </p:blipFill>
        <p:spPr>
          <a:xfrm>
            <a:off x="6084888" y="1851025"/>
            <a:ext cx="2808287" cy="27876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Effect transition="in" filter="fade">
                                      <p:cBhvr>
                                        <p:cTn id="13" dur="1000"/>
                                        <p:tgtEl>
                                          <p:spTgt spid="24579">
                                            <p:txEl>
                                              <p:pRg st="1" end="1"/>
                                            </p:txEl>
                                          </p:spTgt>
                                        </p:tgtEl>
                                      </p:cBhvr>
                                    </p:animEffect>
                                    <p:anim calcmode="lin" valueType="num">
                                      <p:cBhvr>
                                        <p:cTn id="14"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Effect transition="in" filter="fade">
                                      <p:cBhvr>
                                        <p:cTn id="19" dur="1000"/>
                                        <p:tgtEl>
                                          <p:spTgt spid="24579">
                                            <p:txEl>
                                              <p:pRg st="2" end="2"/>
                                            </p:txEl>
                                          </p:spTgt>
                                        </p:tgtEl>
                                      </p:cBhvr>
                                    </p:animEffect>
                                    <p:anim calcmode="lin" valueType="num">
                                      <p:cBhvr>
                                        <p:cTn id="20"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Effect transition="in" filter="fade">
                                      <p:cBhvr>
                                        <p:cTn id="25" dur="1000"/>
                                        <p:tgtEl>
                                          <p:spTgt spid="24579">
                                            <p:txEl>
                                              <p:pRg st="3" end="3"/>
                                            </p:txEl>
                                          </p:spTgt>
                                        </p:tgtEl>
                                      </p:cBhvr>
                                    </p:animEffect>
                                    <p:anim calcmode="lin" valueType="num">
                                      <p:cBhvr>
                                        <p:cTn id="26"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Effect transition="in" filter="fade">
                                      <p:cBhvr>
                                        <p:cTn id="31" dur="1000"/>
                                        <p:tgtEl>
                                          <p:spTgt spid="24579">
                                            <p:txEl>
                                              <p:pRg st="4" end="4"/>
                                            </p:txEl>
                                          </p:spTgt>
                                        </p:tgtEl>
                                      </p:cBhvr>
                                    </p:animEffect>
                                    <p:anim calcmode="lin" valueType="num">
                                      <p:cBhvr>
                                        <p:cTn id="32"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57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Effect transition="in" filter="fade">
                                      <p:cBhvr>
                                        <p:cTn id="37" dur="1000"/>
                                        <p:tgtEl>
                                          <p:spTgt spid="24579">
                                            <p:txEl>
                                              <p:pRg st="5" end="5"/>
                                            </p:txEl>
                                          </p:spTgt>
                                        </p:tgtEl>
                                      </p:cBhvr>
                                    </p:animEffect>
                                    <p:anim calcmode="lin" valueType="num">
                                      <p:cBhvr>
                                        <p:cTn id="38"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457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Effect transition="in" filter="fade">
                                      <p:cBhvr>
                                        <p:cTn id="43" dur="1000"/>
                                        <p:tgtEl>
                                          <p:spTgt spid="24579">
                                            <p:txEl>
                                              <p:pRg st="6" end="6"/>
                                            </p:txEl>
                                          </p:spTgt>
                                        </p:tgtEl>
                                      </p:cBhvr>
                                    </p:animEffect>
                                    <p:anim calcmode="lin" valueType="num">
                                      <p:cBhvr>
                                        <p:cTn id="44" dur="1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4579">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24579">
                                            <p:txEl>
                                              <p:pRg st="7" end="7"/>
                                            </p:txEl>
                                          </p:spTgt>
                                        </p:tgtEl>
                                        <p:attrNameLst>
                                          <p:attrName>style.visibility</p:attrName>
                                        </p:attrNameLst>
                                      </p:cBhvr>
                                      <p:to>
                                        <p:strVal val="visible"/>
                                      </p:to>
                                    </p:set>
                                    <p:animEffect transition="in" filter="fade">
                                      <p:cBhvr>
                                        <p:cTn id="49" dur="1000"/>
                                        <p:tgtEl>
                                          <p:spTgt spid="24579">
                                            <p:txEl>
                                              <p:pRg st="7" end="7"/>
                                            </p:txEl>
                                          </p:spTgt>
                                        </p:tgtEl>
                                      </p:cBhvr>
                                    </p:animEffect>
                                    <p:anim calcmode="lin" valueType="num">
                                      <p:cBhvr>
                                        <p:cTn id="50" dur="1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4579">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3" presetClass="entr" presetSubtype="5" fill="hold" nodeType="afterEffect">
                                  <p:stCondLst>
                                    <p:cond delay="0"/>
                                  </p:stCondLst>
                                  <p:childTnLst>
                                    <p:set>
                                      <p:cBhvr>
                                        <p:cTn id="54" dur="1" fill="hold">
                                          <p:stCondLst>
                                            <p:cond delay="0"/>
                                          </p:stCondLst>
                                        </p:cTn>
                                        <p:tgtEl>
                                          <p:spTgt spid="24580"/>
                                        </p:tgtEl>
                                        <p:attrNameLst>
                                          <p:attrName>style.visibility</p:attrName>
                                        </p:attrNameLst>
                                      </p:cBhvr>
                                      <p:to>
                                        <p:strVal val="visible"/>
                                      </p:to>
                                    </p:set>
                                    <p:animEffect transition="in" filter="blinds(vertical)">
                                      <p:cBhvr>
                                        <p:cTn id="55" dur="1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sz="4000">
                <a:solidFill>
                  <a:srgbClr val="FFFF00"/>
                </a:solidFill>
              </a:rPr>
              <a:t>Существует множество причин злоупотребления наркотиками.</a:t>
            </a:r>
            <a:r>
              <a:rPr lang="ru-RU" sz="4000"/>
              <a:t> </a:t>
            </a:r>
          </a:p>
        </p:txBody>
      </p:sp>
      <p:pic>
        <p:nvPicPr>
          <p:cNvPr id="25604" name="Picture 4" descr="Stop!"/>
          <p:cNvPicPr>
            <a:picLocks noGrp="1" noChangeAspect="1" noChangeArrowheads="1"/>
          </p:cNvPicPr>
          <p:nvPr>
            <p:ph idx="1"/>
          </p:nvPr>
        </p:nvPicPr>
        <p:blipFill>
          <a:blip r:embed="rId2" cstate="print"/>
          <a:srcRect/>
          <a:stretch>
            <a:fillRect/>
          </a:stretch>
        </p:blipFill>
        <p:spPr>
          <a:xfrm>
            <a:off x="2916238" y="2205038"/>
            <a:ext cx="3127375" cy="4464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strVal val="#ppt_w*0.70"/>
                                          </p:val>
                                        </p:tav>
                                        <p:tav tm="100000">
                                          <p:val>
                                            <p:strVal val="#ppt_w"/>
                                          </p:val>
                                        </p:tav>
                                      </p:tavLst>
                                    </p:anim>
                                    <p:anim calcmode="lin" valueType="num">
                                      <p:cBhvr>
                                        <p:cTn id="8" dur="1000" fill="hold"/>
                                        <p:tgtEl>
                                          <p:spTgt spid="25602"/>
                                        </p:tgtEl>
                                        <p:attrNameLst>
                                          <p:attrName>ppt_h</p:attrName>
                                        </p:attrNameLst>
                                      </p:cBhvr>
                                      <p:tavLst>
                                        <p:tav tm="0">
                                          <p:val>
                                            <p:strVal val="#ppt_h"/>
                                          </p:val>
                                        </p:tav>
                                        <p:tav tm="100000">
                                          <p:val>
                                            <p:strVal val="#ppt_h"/>
                                          </p:val>
                                        </p:tav>
                                      </p:tavLst>
                                    </p:anim>
                                    <p:animEffect transition="in" filter="fade">
                                      <p:cBhvr>
                                        <p:cTn id="9" dur="1000"/>
                                        <p:tgtEl>
                                          <p:spTgt spid="25602"/>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5604"/>
                                        </p:tgtEl>
                                        <p:attrNameLst>
                                          <p:attrName>style.visibility</p:attrName>
                                        </p:attrNameLst>
                                      </p:cBhvr>
                                      <p:to>
                                        <p:strVal val="visible"/>
                                      </p:to>
                                    </p:set>
                                    <p:animEffect transition="in" filter="checkerboard(across)">
                                      <p:cBhvr>
                                        <p:cTn id="13"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marL="838200" indent="-838200" eaLnBrk="1" hangingPunct="1">
              <a:defRPr/>
            </a:pPr>
            <a:r>
              <a:rPr lang="ru-RU" sz="4000" b="1">
                <a:solidFill>
                  <a:srgbClr val="FFFF00"/>
                </a:solidFill>
              </a:rPr>
              <a:t>Любопытство. </a:t>
            </a:r>
            <a:br>
              <a:rPr lang="ru-RU" sz="4000">
                <a:solidFill>
                  <a:srgbClr val="FFFF00"/>
                </a:solidFill>
              </a:rPr>
            </a:br>
            <a:endParaRPr lang="ru-RU" sz="4000">
              <a:solidFill>
                <a:srgbClr val="FFFF00"/>
              </a:solidFill>
            </a:endParaRPr>
          </a:p>
        </p:txBody>
      </p:sp>
      <p:sp>
        <p:nvSpPr>
          <p:cNvPr id="26627" name="Rectangle 3"/>
          <p:cNvSpPr>
            <a:spLocks noGrp="1" noChangeArrowheads="1"/>
          </p:cNvSpPr>
          <p:nvPr>
            <p:ph type="body" idx="1"/>
          </p:nvPr>
        </p:nvSpPr>
        <p:spPr/>
        <p:txBody>
          <a:bodyPr/>
          <a:lstStyle/>
          <a:p>
            <a:pPr eaLnBrk="1" hangingPunct="1">
              <a:buFont typeface="Wingdings" pitchFamily="2" charset="2"/>
              <a:buNone/>
              <a:defRPr/>
            </a:pPr>
            <a:r>
              <a:rPr lang="ru-RU" sz="2800" dirty="0">
                <a:solidFill>
                  <a:srgbClr val="FFFF00"/>
                </a:solidFill>
              </a:rPr>
              <a:t>О, люди! Все похожи вы</a:t>
            </a:r>
          </a:p>
          <a:p>
            <a:pPr eaLnBrk="1" hangingPunct="1">
              <a:buFont typeface="Wingdings" pitchFamily="2" charset="2"/>
              <a:buNone/>
              <a:defRPr/>
            </a:pPr>
            <a:r>
              <a:rPr lang="ru-RU" sz="2800" dirty="0">
                <a:solidFill>
                  <a:srgbClr val="FFFF00"/>
                </a:solidFill>
              </a:rPr>
              <a:t>На прародительницу Еву:</a:t>
            </a:r>
          </a:p>
          <a:p>
            <a:pPr eaLnBrk="1" hangingPunct="1">
              <a:buFont typeface="Wingdings" pitchFamily="2" charset="2"/>
              <a:buNone/>
              <a:defRPr/>
            </a:pPr>
            <a:r>
              <a:rPr lang="ru-RU" sz="2800" dirty="0">
                <a:solidFill>
                  <a:srgbClr val="FFFF00"/>
                </a:solidFill>
              </a:rPr>
              <a:t>Что вам дано, то не влечет,</a:t>
            </a:r>
          </a:p>
          <a:p>
            <a:pPr eaLnBrk="1" hangingPunct="1">
              <a:buFont typeface="Wingdings" pitchFamily="2" charset="2"/>
              <a:buNone/>
              <a:defRPr/>
            </a:pPr>
            <a:r>
              <a:rPr lang="ru-RU" sz="2800" dirty="0">
                <a:solidFill>
                  <a:srgbClr val="FFFF00"/>
                </a:solidFill>
              </a:rPr>
              <a:t>Вас непрестанно змий зовет</a:t>
            </a:r>
          </a:p>
          <a:p>
            <a:pPr eaLnBrk="1" hangingPunct="1">
              <a:buFont typeface="Wingdings" pitchFamily="2" charset="2"/>
              <a:buNone/>
              <a:defRPr/>
            </a:pPr>
            <a:r>
              <a:rPr lang="ru-RU" sz="2800" dirty="0">
                <a:solidFill>
                  <a:srgbClr val="FFFF00"/>
                </a:solidFill>
              </a:rPr>
              <a:t>К себе, к таинственному древу;</a:t>
            </a:r>
          </a:p>
          <a:p>
            <a:pPr eaLnBrk="1" hangingPunct="1">
              <a:buFont typeface="Wingdings" pitchFamily="2" charset="2"/>
              <a:buNone/>
              <a:defRPr/>
            </a:pPr>
            <a:r>
              <a:rPr lang="ru-RU" sz="2800" dirty="0">
                <a:solidFill>
                  <a:srgbClr val="FFFF00"/>
                </a:solidFill>
              </a:rPr>
              <a:t>Запретный плод вам подавай,</a:t>
            </a:r>
          </a:p>
          <a:p>
            <a:pPr eaLnBrk="1" hangingPunct="1">
              <a:buFont typeface="Wingdings" pitchFamily="2" charset="2"/>
              <a:buNone/>
              <a:defRPr/>
            </a:pPr>
            <a:r>
              <a:rPr lang="ru-RU" sz="2800" dirty="0">
                <a:solidFill>
                  <a:srgbClr val="FFFF00"/>
                </a:solidFill>
              </a:rPr>
              <a:t>И без того вам рай не рай.</a:t>
            </a:r>
          </a:p>
          <a:p>
            <a:pPr eaLnBrk="1" hangingPunct="1">
              <a:buFont typeface="Wingdings" pitchFamily="2" charset="2"/>
              <a:buNone/>
              <a:defRPr/>
            </a:pPr>
            <a:r>
              <a:rPr lang="ru-RU" sz="2800" dirty="0">
                <a:solidFill>
                  <a:srgbClr val="FFFF00"/>
                </a:solidFill>
              </a:rPr>
              <a:t>                     (Пушкин, «Евгений Онегин».)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1000"/>
                                        <p:tgtEl>
                                          <p:spTgt spid="26626"/>
                                        </p:tgtEl>
                                      </p:cBhvr>
                                    </p:animEffect>
                                    <p:anim calcmode="lin" valueType="num">
                                      <p:cBhvr>
                                        <p:cTn id="8" dur="1000" fill="hold"/>
                                        <p:tgtEl>
                                          <p:spTgt spid="26626"/>
                                        </p:tgtEl>
                                        <p:attrNameLst>
                                          <p:attrName>ppt_x</p:attrName>
                                        </p:attrNameLst>
                                      </p:cBhvr>
                                      <p:tavLst>
                                        <p:tav tm="0">
                                          <p:val>
                                            <p:strVal val="#ppt_x"/>
                                          </p:val>
                                        </p:tav>
                                        <p:tav tm="100000">
                                          <p:val>
                                            <p:strVal val="#ppt_x"/>
                                          </p:val>
                                        </p:tav>
                                      </p:tavLst>
                                    </p:anim>
                                    <p:anim calcmode="lin" valueType="num">
                                      <p:cBhvr>
                                        <p:cTn id="9" dur="900" decel="100000" fill="hold"/>
                                        <p:tgtEl>
                                          <p:spTgt spid="2662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662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1000"/>
                                        <p:tgtEl>
                                          <p:spTgt spid="26627">
                                            <p:txEl>
                                              <p:pRg st="0" end="0"/>
                                            </p:txEl>
                                          </p:spTgt>
                                        </p:tgtEl>
                                      </p:cBhvr>
                                    </p:animEffect>
                                    <p:anim calcmode="lin" valueType="num">
                                      <p:cBhvr>
                                        <p:cTn id="15"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6627">
                                            <p:txEl>
                                              <p:pRg st="1" end="1"/>
                                            </p:txEl>
                                          </p:spTgt>
                                        </p:tgtEl>
                                        <p:attrNameLst>
                                          <p:attrName>style.visibility</p:attrName>
                                        </p:attrNameLst>
                                      </p:cBhvr>
                                      <p:to>
                                        <p:strVal val="visible"/>
                                      </p:to>
                                    </p:set>
                                    <p:animEffect transition="in" filter="fade">
                                      <p:cBhvr>
                                        <p:cTn id="20" dur="1000"/>
                                        <p:tgtEl>
                                          <p:spTgt spid="26627">
                                            <p:txEl>
                                              <p:pRg st="1" end="1"/>
                                            </p:txEl>
                                          </p:spTgt>
                                        </p:tgtEl>
                                      </p:cBhvr>
                                    </p:animEffect>
                                    <p:anim calcmode="lin" valueType="num">
                                      <p:cBhvr>
                                        <p:cTn id="21"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6627">
                                            <p:txEl>
                                              <p:pRg st="2" end="2"/>
                                            </p:txEl>
                                          </p:spTgt>
                                        </p:tgtEl>
                                        <p:attrNameLst>
                                          <p:attrName>style.visibility</p:attrName>
                                        </p:attrNameLst>
                                      </p:cBhvr>
                                      <p:to>
                                        <p:strVal val="visible"/>
                                      </p:to>
                                    </p:set>
                                    <p:animEffect transition="in" filter="fade">
                                      <p:cBhvr>
                                        <p:cTn id="26" dur="1000"/>
                                        <p:tgtEl>
                                          <p:spTgt spid="26627">
                                            <p:txEl>
                                              <p:pRg st="2" end="2"/>
                                            </p:txEl>
                                          </p:spTgt>
                                        </p:tgtEl>
                                      </p:cBhvr>
                                    </p:animEffect>
                                    <p:anim calcmode="lin" valueType="num">
                                      <p:cBhvr>
                                        <p:cTn id="27"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26627">
                                            <p:txEl>
                                              <p:pRg st="3" end="3"/>
                                            </p:txEl>
                                          </p:spTgt>
                                        </p:tgtEl>
                                        <p:attrNameLst>
                                          <p:attrName>style.visibility</p:attrName>
                                        </p:attrNameLst>
                                      </p:cBhvr>
                                      <p:to>
                                        <p:strVal val="visible"/>
                                      </p:to>
                                    </p:set>
                                    <p:animEffect transition="in" filter="fade">
                                      <p:cBhvr>
                                        <p:cTn id="32" dur="1000"/>
                                        <p:tgtEl>
                                          <p:spTgt spid="26627">
                                            <p:txEl>
                                              <p:pRg st="3" end="3"/>
                                            </p:txEl>
                                          </p:spTgt>
                                        </p:tgtEl>
                                      </p:cBhvr>
                                    </p:animEffect>
                                    <p:anim calcmode="lin" valueType="num">
                                      <p:cBhvr>
                                        <p:cTn id="33"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6627">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627">
                                            <p:txEl>
                                              <p:pRg st="4" end="4"/>
                                            </p:txEl>
                                          </p:spTgt>
                                        </p:tgtEl>
                                        <p:attrNameLst>
                                          <p:attrName>style.visibility</p:attrName>
                                        </p:attrNameLst>
                                      </p:cBhvr>
                                      <p:to>
                                        <p:strVal val="visible"/>
                                      </p:to>
                                    </p:set>
                                    <p:animEffect transition="in" filter="fade">
                                      <p:cBhvr>
                                        <p:cTn id="38" dur="1000"/>
                                        <p:tgtEl>
                                          <p:spTgt spid="26627">
                                            <p:txEl>
                                              <p:pRg st="4" end="4"/>
                                            </p:txEl>
                                          </p:spTgt>
                                        </p:tgtEl>
                                      </p:cBhvr>
                                    </p:animEffect>
                                    <p:anim calcmode="lin" valueType="num">
                                      <p:cBhvr>
                                        <p:cTn id="39"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6627">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6627">
                                            <p:txEl>
                                              <p:pRg st="5" end="5"/>
                                            </p:txEl>
                                          </p:spTgt>
                                        </p:tgtEl>
                                        <p:attrNameLst>
                                          <p:attrName>style.visibility</p:attrName>
                                        </p:attrNameLst>
                                      </p:cBhvr>
                                      <p:to>
                                        <p:strVal val="visible"/>
                                      </p:to>
                                    </p:set>
                                    <p:animEffect transition="in" filter="fade">
                                      <p:cBhvr>
                                        <p:cTn id="44" dur="1000"/>
                                        <p:tgtEl>
                                          <p:spTgt spid="26627">
                                            <p:txEl>
                                              <p:pRg st="5" end="5"/>
                                            </p:txEl>
                                          </p:spTgt>
                                        </p:tgtEl>
                                      </p:cBhvr>
                                    </p:animEffect>
                                    <p:anim calcmode="lin" valueType="num">
                                      <p:cBhvr>
                                        <p:cTn id="45" dur="10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26627">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26627">
                                            <p:txEl>
                                              <p:pRg st="6" end="6"/>
                                            </p:txEl>
                                          </p:spTgt>
                                        </p:tgtEl>
                                        <p:attrNameLst>
                                          <p:attrName>style.visibility</p:attrName>
                                        </p:attrNameLst>
                                      </p:cBhvr>
                                      <p:to>
                                        <p:strVal val="visible"/>
                                      </p:to>
                                    </p:set>
                                    <p:animEffect transition="in" filter="fade">
                                      <p:cBhvr>
                                        <p:cTn id="50" dur="1000"/>
                                        <p:tgtEl>
                                          <p:spTgt spid="26627">
                                            <p:txEl>
                                              <p:pRg st="6" end="6"/>
                                            </p:txEl>
                                          </p:spTgt>
                                        </p:tgtEl>
                                      </p:cBhvr>
                                    </p:animEffect>
                                    <p:anim calcmode="lin" valueType="num">
                                      <p:cBhvr>
                                        <p:cTn id="51" dur="10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26627">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2" presetClass="entr" presetSubtype="0" fill="hold" grpId="0" nodeType="afterEffect">
                                  <p:stCondLst>
                                    <p:cond delay="0"/>
                                  </p:stCondLst>
                                  <p:childTnLst>
                                    <p:set>
                                      <p:cBhvr>
                                        <p:cTn id="55" dur="1" fill="hold">
                                          <p:stCondLst>
                                            <p:cond delay="0"/>
                                          </p:stCondLst>
                                        </p:cTn>
                                        <p:tgtEl>
                                          <p:spTgt spid="26627">
                                            <p:txEl>
                                              <p:pRg st="7" end="7"/>
                                            </p:txEl>
                                          </p:spTgt>
                                        </p:tgtEl>
                                        <p:attrNameLst>
                                          <p:attrName>style.visibility</p:attrName>
                                        </p:attrNameLst>
                                      </p:cBhvr>
                                      <p:to>
                                        <p:strVal val="visible"/>
                                      </p:to>
                                    </p:set>
                                    <p:animEffect transition="in" filter="fade">
                                      <p:cBhvr>
                                        <p:cTn id="56" dur="1000"/>
                                        <p:tgtEl>
                                          <p:spTgt spid="26627">
                                            <p:txEl>
                                              <p:pRg st="7" end="7"/>
                                            </p:txEl>
                                          </p:spTgt>
                                        </p:tgtEl>
                                      </p:cBhvr>
                                    </p:animEffect>
                                    <p:anim calcmode="lin" valueType="num">
                                      <p:cBhvr>
                                        <p:cTn id="57" dur="10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662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836613"/>
            <a:ext cx="8229600" cy="4495800"/>
          </a:xfrm>
        </p:spPr>
        <p:txBody>
          <a:bodyPr/>
          <a:lstStyle/>
          <a:p>
            <a:pPr>
              <a:buFont typeface="Wingdings" pitchFamily="2" charset="2"/>
              <a:buNone/>
              <a:defRPr/>
            </a:pPr>
            <a:r>
              <a:rPr lang="ru-RU" sz="5400" dirty="0">
                <a:solidFill>
                  <a:srgbClr val="FFFF00"/>
                </a:solidFill>
              </a:rPr>
              <a:t>   Назовите причины обращения молодых людей к наркотикам?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642938" y="1000125"/>
            <a:ext cx="8064500" cy="1006475"/>
          </a:xfrm>
          <a:prstGeom prst="rect">
            <a:avLst/>
          </a:prstGeom>
          <a:noFill/>
          <a:ln w="9525">
            <a:noFill/>
            <a:miter lim="800000"/>
            <a:headEnd/>
            <a:tailEnd/>
          </a:ln>
        </p:spPr>
        <p:txBody>
          <a:bodyPr anchor="ctr">
            <a:spAutoFit/>
          </a:bodyPr>
          <a:lstStyle/>
          <a:p>
            <a:pPr algn="ctr"/>
            <a:r>
              <a:rPr lang="ru-RU" sz="2000" b="1" i="1">
                <a:solidFill>
                  <a:srgbClr val="FFFF00"/>
                </a:solidFill>
                <a:latin typeface="Arial" charset="0"/>
              </a:rPr>
              <a:t>Равнодушию – НЕТ!</a:t>
            </a:r>
            <a:endParaRPr lang="ru-RU" sz="2000">
              <a:solidFill>
                <a:srgbClr val="FFFF00"/>
              </a:solidFill>
              <a:latin typeface="Arial" charset="0"/>
            </a:endParaRPr>
          </a:p>
          <a:p>
            <a:pPr algn="ctr"/>
            <a:r>
              <a:rPr lang="ru-RU" sz="2000" b="1" i="1">
                <a:solidFill>
                  <a:srgbClr val="FFFF00"/>
                </a:solidFill>
                <a:latin typeface="Arial" charset="0"/>
              </a:rPr>
              <a:t>И бездушию - НЕТ!</a:t>
            </a:r>
            <a:endParaRPr lang="ru-RU" sz="2000">
              <a:solidFill>
                <a:srgbClr val="FFFF00"/>
              </a:solidFill>
              <a:latin typeface="Arial" charset="0"/>
            </a:endParaRPr>
          </a:p>
          <a:p>
            <a:pPr algn="ctr"/>
            <a:r>
              <a:rPr lang="ru-RU" sz="2000" b="1" i="1">
                <a:solidFill>
                  <a:srgbClr val="FFFF00"/>
                </a:solidFill>
                <a:latin typeface="Arial" charset="0"/>
              </a:rPr>
              <a:t>НАРКОМАНИИ – четкое, твердое – НЕТ!</a:t>
            </a:r>
            <a:r>
              <a:rPr lang="ru-RU" sz="2000">
                <a:solidFill>
                  <a:srgbClr val="FFFF00"/>
                </a:solidFill>
                <a:latin typeface="Arial" charset="0"/>
              </a:rPr>
              <a:t> </a:t>
            </a:r>
          </a:p>
        </p:txBody>
      </p:sp>
      <p:sp>
        <p:nvSpPr>
          <p:cNvPr id="4099" name="Text Box 13"/>
          <p:cNvSpPr txBox="1">
            <a:spLocks noChangeArrowheads="1"/>
          </p:cNvSpPr>
          <p:nvPr/>
        </p:nvSpPr>
        <p:spPr bwMode="auto">
          <a:xfrm>
            <a:off x="4616450" y="6216650"/>
            <a:ext cx="257175" cy="369888"/>
          </a:xfrm>
          <a:prstGeom prst="rect">
            <a:avLst/>
          </a:prstGeom>
          <a:noFill/>
          <a:ln w="9525">
            <a:noFill/>
            <a:miter lim="800000"/>
            <a:headEnd/>
            <a:tailEnd/>
          </a:ln>
        </p:spPr>
        <p:txBody>
          <a:bodyPr wrap="none">
            <a:spAutoFit/>
          </a:bodyPr>
          <a:lstStyle/>
          <a:p>
            <a:pPr algn="ctr"/>
            <a:r>
              <a:rPr lang="ru-RU"/>
              <a:t> </a:t>
            </a:r>
          </a:p>
        </p:txBody>
      </p:sp>
      <p:graphicFrame>
        <p:nvGraphicFramePr>
          <p:cNvPr id="6" name="Таблица 5"/>
          <p:cNvGraphicFramePr>
            <a:graphicFrameLocks noGrp="1"/>
          </p:cNvGraphicFramePr>
          <p:nvPr/>
        </p:nvGraphicFramePr>
        <p:xfrm>
          <a:off x="3643313" y="2651125"/>
          <a:ext cx="1328104" cy="60960"/>
        </p:xfrm>
        <a:graphic>
          <a:graphicData uri="http://schemas.openxmlformats.org/drawingml/2006/table">
            <a:tbl>
              <a:tblPr/>
              <a:tblGrid>
                <a:gridCol w="664052">
                  <a:extLst>
                    <a:ext uri="{9D8B030D-6E8A-4147-A177-3AD203B41FA5}">
                      <a16:colId xmlns:a16="http://schemas.microsoft.com/office/drawing/2014/main" val="20000"/>
                    </a:ext>
                  </a:extLst>
                </a:gridCol>
                <a:gridCol w="664052">
                  <a:extLst>
                    <a:ext uri="{9D8B030D-6E8A-4147-A177-3AD203B41FA5}">
                      <a16:colId xmlns:a16="http://schemas.microsoft.com/office/drawing/2014/main" val="20001"/>
                    </a:ext>
                  </a:extLst>
                </a:gridCol>
              </a:tblGrid>
              <a:tr h="59765">
                <a:tc>
                  <a:txBody>
                    <a:bodyPr/>
                    <a:lstStyle/>
                    <a:p>
                      <a:r>
                        <a:rPr lang="ru-RU" sz="400" dirty="0">
                          <a:latin typeface="Times New Roman"/>
                        </a:rPr>
                        <a:t> </a:t>
                      </a:r>
                    </a:p>
                  </a:txBody>
                  <a:tcPr marL="0" marR="0" marT="0" marB="0" anchor="ctr">
                    <a:lnL>
                      <a:noFill/>
                    </a:lnL>
                    <a:lnR>
                      <a:noFill/>
                    </a:lnR>
                    <a:lnT>
                      <a:noFill/>
                    </a:lnT>
                    <a:lnB>
                      <a:noFill/>
                    </a:lnB>
                  </a:tcPr>
                </a:tc>
                <a:tc>
                  <a:txBody>
                    <a:bodyPr/>
                    <a:lstStyle/>
                    <a:p>
                      <a:endParaRPr lang="ru-RU" sz="400" dirty="0"/>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4103" name="Рисунок 4" descr="foto-narkomanov-4[1].jpg"/>
          <p:cNvPicPr>
            <a:picLocks noChangeAspect="1"/>
          </p:cNvPicPr>
          <p:nvPr/>
        </p:nvPicPr>
        <p:blipFill>
          <a:blip r:embed="rId2" cstate="print"/>
          <a:srcRect/>
          <a:stretch>
            <a:fillRect/>
          </a:stretch>
        </p:blipFill>
        <p:spPr bwMode="auto">
          <a:xfrm>
            <a:off x="2214563" y="2428875"/>
            <a:ext cx="4857750" cy="3643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23850" y="188913"/>
            <a:ext cx="8229600" cy="6264275"/>
          </a:xfrm>
        </p:spPr>
        <p:txBody>
          <a:bodyPr/>
          <a:lstStyle/>
          <a:p>
            <a:pPr marL="609600" indent="-609600" eaLnBrk="1" hangingPunct="1">
              <a:defRPr/>
            </a:pPr>
            <a:r>
              <a:rPr lang="ru-RU" sz="2400" b="1" dirty="0">
                <a:solidFill>
                  <a:srgbClr val="FFFF00"/>
                </a:solidFill>
              </a:rPr>
              <a:t>Враждебность.</a:t>
            </a:r>
            <a:r>
              <a:rPr lang="ru-RU" sz="2400" dirty="0">
                <a:solidFill>
                  <a:srgbClr val="FFFF00"/>
                </a:solidFill>
              </a:rPr>
              <a:t> </a:t>
            </a:r>
          </a:p>
          <a:p>
            <a:pPr marL="609600" indent="-609600" eaLnBrk="1" hangingPunct="1">
              <a:defRPr/>
            </a:pPr>
            <a:endParaRPr lang="ru-RU" sz="2400" b="1" dirty="0">
              <a:solidFill>
                <a:srgbClr val="FFFF00"/>
              </a:solidFill>
            </a:endParaRPr>
          </a:p>
          <a:p>
            <a:pPr marL="609600" indent="-609600" eaLnBrk="1" hangingPunct="1">
              <a:defRPr/>
            </a:pPr>
            <a:r>
              <a:rPr lang="ru-RU" sz="2400" b="1" dirty="0">
                <a:solidFill>
                  <a:srgbClr val="FFFF00"/>
                </a:solidFill>
              </a:rPr>
              <a:t>Достаток и досуг. Скука и потеря интереса к жизни.</a:t>
            </a:r>
            <a:endParaRPr lang="ru-RU" sz="2400" dirty="0">
              <a:solidFill>
                <a:srgbClr val="FFFF00"/>
              </a:solidFill>
            </a:endParaRPr>
          </a:p>
          <a:p>
            <a:pPr marL="609600" indent="-609600" eaLnBrk="1" hangingPunct="1">
              <a:buFont typeface="Wingdings" pitchFamily="2" charset="2"/>
              <a:buNone/>
              <a:defRPr/>
            </a:pPr>
            <a:endParaRPr lang="ru-RU" sz="2400" b="1" dirty="0">
              <a:solidFill>
                <a:srgbClr val="FFFF00"/>
              </a:solidFill>
            </a:endParaRPr>
          </a:p>
          <a:p>
            <a:pPr marL="609600" indent="-609600" eaLnBrk="1" hangingPunct="1">
              <a:defRPr/>
            </a:pPr>
            <a:r>
              <a:rPr lang="ru-RU" sz="2400" b="1" dirty="0">
                <a:solidFill>
                  <a:srgbClr val="FFFF00"/>
                </a:solidFill>
              </a:rPr>
              <a:t>Уход от физического стресса. </a:t>
            </a:r>
            <a:endParaRPr lang="ru-RU" sz="2400" dirty="0">
              <a:solidFill>
                <a:srgbClr val="FFFF00"/>
              </a:solidFill>
            </a:endParaRPr>
          </a:p>
          <a:p>
            <a:pPr marL="609600" indent="-609600" eaLnBrk="1" hangingPunct="1">
              <a:defRPr/>
            </a:pPr>
            <a:endParaRPr lang="ru-RU" sz="2400" b="1" dirty="0">
              <a:solidFill>
                <a:srgbClr val="FFFF00"/>
              </a:solidFill>
            </a:endParaRPr>
          </a:p>
          <a:p>
            <a:pPr marL="609600" indent="-609600" eaLnBrk="1" hangingPunct="1">
              <a:defRPr/>
            </a:pPr>
            <a:r>
              <a:rPr lang="ru-RU" sz="2400" b="1" dirty="0">
                <a:solidFill>
                  <a:srgbClr val="FFFF00"/>
                </a:solidFill>
              </a:rPr>
              <a:t>Попытка установить дружеские отношения со сверстниками.</a:t>
            </a:r>
            <a:endParaRPr lang="ru-RU" sz="2400" dirty="0">
              <a:solidFill>
                <a:srgbClr val="FFFF00"/>
              </a:solidFill>
            </a:endParaRPr>
          </a:p>
          <a:p>
            <a:pPr marL="609600" indent="-609600" eaLnBrk="1" hangingPunct="1">
              <a:defRPr/>
            </a:pPr>
            <a:endParaRPr lang="ru-RU" sz="2400" b="1" dirty="0">
              <a:solidFill>
                <a:srgbClr val="FFFF00"/>
              </a:solidFill>
            </a:endParaRPr>
          </a:p>
          <a:p>
            <a:pPr marL="609600" indent="-609600" eaLnBrk="1" hangingPunct="1">
              <a:defRPr/>
            </a:pPr>
            <a:r>
              <a:rPr lang="ru-RU" sz="2400" b="1" dirty="0">
                <a:solidFill>
                  <a:srgbClr val="FFFF00"/>
                </a:solidFill>
              </a:rPr>
              <a:t>Возможность привлечь к себе внимание.</a:t>
            </a:r>
            <a:endParaRPr lang="ru-RU" sz="2400" dirty="0">
              <a:solidFill>
                <a:srgbClr val="FFFF00"/>
              </a:solidFill>
            </a:endParaRPr>
          </a:p>
          <a:p>
            <a:pPr marL="609600" indent="-609600" eaLnBrk="1" hangingPunct="1">
              <a:defRPr/>
            </a:pPr>
            <a:endParaRPr lang="ru-RU" sz="2400" b="1" dirty="0">
              <a:solidFill>
                <a:srgbClr val="FFFF00"/>
              </a:solidFill>
            </a:endParaRPr>
          </a:p>
          <a:p>
            <a:pPr marL="609600" indent="-609600" eaLnBrk="1" hangingPunct="1">
              <a:defRPr/>
            </a:pPr>
            <a:r>
              <a:rPr lang="ru-RU" sz="2400" b="1" dirty="0">
                <a:solidFill>
                  <a:srgbClr val="FFFF00"/>
                </a:solidFill>
              </a:rPr>
              <a:t>Давление группы, отсутствие навыка отказа.</a:t>
            </a:r>
            <a:endParaRPr lang="ru-RU" sz="2400" dirty="0">
              <a:solidFill>
                <a:srgbClr val="FFFF00"/>
              </a:solidFill>
            </a:endParaRPr>
          </a:p>
          <a:p>
            <a:pPr marL="609600" indent="-609600" eaLnBrk="1" hangingPunct="1">
              <a:defRPr/>
            </a:pPr>
            <a:endParaRPr lang="ru-RU"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fade">
                                      <p:cBhvr>
                                        <p:cTn id="13" dur="1000"/>
                                        <p:tgtEl>
                                          <p:spTgt spid="27651">
                                            <p:txEl>
                                              <p:pRg st="2" end="2"/>
                                            </p:txEl>
                                          </p:spTgt>
                                        </p:tgtEl>
                                      </p:cBhvr>
                                    </p:animEffect>
                                    <p:anim calcmode="lin" valueType="num">
                                      <p:cBhvr>
                                        <p:cTn id="14"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fade">
                                      <p:cBhvr>
                                        <p:cTn id="19" dur="1000"/>
                                        <p:tgtEl>
                                          <p:spTgt spid="27651">
                                            <p:txEl>
                                              <p:pRg st="4" end="4"/>
                                            </p:txEl>
                                          </p:spTgt>
                                        </p:tgtEl>
                                      </p:cBhvr>
                                    </p:animEffect>
                                    <p:anim calcmode="lin" valueType="num">
                                      <p:cBhvr>
                                        <p:cTn id="20"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7651">
                                            <p:txEl>
                                              <p:pRg st="6" end="6"/>
                                            </p:txEl>
                                          </p:spTgt>
                                        </p:tgtEl>
                                        <p:attrNameLst>
                                          <p:attrName>style.visibility</p:attrName>
                                        </p:attrNameLst>
                                      </p:cBhvr>
                                      <p:to>
                                        <p:strVal val="visible"/>
                                      </p:to>
                                    </p:set>
                                    <p:animEffect transition="in" filter="fade">
                                      <p:cBhvr>
                                        <p:cTn id="25" dur="1000"/>
                                        <p:tgtEl>
                                          <p:spTgt spid="27651">
                                            <p:txEl>
                                              <p:pRg st="6" end="6"/>
                                            </p:txEl>
                                          </p:spTgt>
                                        </p:tgtEl>
                                      </p:cBhvr>
                                    </p:animEffect>
                                    <p:anim calcmode="lin" valueType="num">
                                      <p:cBhvr>
                                        <p:cTn id="26" dur="1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27651">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7651">
                                            <p:txEl>
                                              <p:pRg st="8" end="8"/>
                                            </p:txEl>
                                          </p:spTgt>
                                        </p:tgtEl>
                                        <p:attrNameLst>
                                          <p:attrName>style.visibility</p:attrName>
                                        </p:attrNameLst>
                                      </p:cBhvr>
                                      <p:to>
                                        <p:strVal val="visible"/>
                                      </p:to>
                                    </p:set>
                                    <p:animEffect transition="in" filter="fade">
                                      <p:cBhvr>
                                        <p:cTn id="31" dur="1000"/>
                                        <p:tgtEl>
                                          <p:spTgt spid="27651">
                                            <p:txEl>
                                              <p:pRg st="8" end="8"/>
                                            </p:txEl>
                                          </p:spTgt>
                                        </p:tgtEl>
                                      </p:cBhvr>
                                    </p:animEffect>
                                    <p:anim calcmode="lin" valueType="num">
                                      <p:cBhvr>
                                        <p:cTn id="32" dur="10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27651">
                                            <p:txEl>
                                              <p:pRg st="8" end="8"/>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27651">
                                            <p:txEl>
                                              <p:pRg st="10" end="10"/>
                                            </p:txEl>
                                          </p:spTgt>
                                        </p:tgtEl>
                                        <p:attrNameLst>
                                          <p:attrName>style.visibility</p:attrName>
                                        </p:attrNameLst>
                                      </p:cBhvr>
                                      <p:to>
                                        <p:strVal val="visible"/>
                                      </p:to>
                                    </p:set>
                                    <p:animEffect transition="in" filter="fade">
                                      <p:cBhvr>
                                        <p:cTn id="37" dur="1000"/>
                                        <p:tgtEl>
                                          <p:spTgt spid="27651">
                                            <p:txEl>
                                              <p:pRg st="10" end="10"/>
                                            </p:txEl>
                                          </p:spTgt>
                                        </p:tgtEl>
                                      </p:cBhvr>
                                    </p:animEffect>
                                    <p:anim calcmode="lin" valueType="num">
                                      <p:cBhvr>
                                        <p:cTn id="38" dur="1000" fill="hold"/>
                                        <p:tgtEl>
                                          <p:spTgt spid="27651">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2765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95288" y="476250"/>
            <a:ext cx="8229600" cy="6048375"/>
          </a:xfrm>
        </p:spPr>
        <p:txBody>
          <a:bodyPr/>
          <a:lstStyle/>
          <a:p>
            <a:pPr eaLnBrk="1" hangingPunct="1">
              <a:lnSpc>
                <a:spcPct val="90000"/>
              </a:lnSpc>
              <a:buFont typeface="Wingdings" pitchFamily="2" charset="2"/>
              <a:buNone/>
              <a:defRPr/>
            </a:pPr>
            <a:r>
              <a:rPr lang="ru-RU"/>
              <a:t>   </a:t>
            </a:r>
            <a:r>
              <a:rPr lang="ru-RU">
                <a:solidFill>
                  <a:srgbClr val="FFFF00"/>
                </a:solidFill>
              </a:rPr>
              <a:t>В пользу употребления наркотиков торговцы приводят различные доводы. Чаще всего это примеры из жизни знаменитых певцов, киногероев и т.д. При этом они всячески пытаются доказать связь потребления наркотиков с положительными качествами героев (ловкие, смелые, красивые, богатые). Делается вывод: ничего плохого в употреблении наркотиков нет, а, начав употреблять их, можно больше походить на этих героев – кумиров молодежи.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up)">
                                      <p:cBhvr>
                                        <p:cTn id="7" dur="10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11188" y="1700213"/>
            <a:ext cx="7847012" cy="2403475"/>
          </a:xfrm>
        </p:spPr>
        <p:txBody>
          <a:bodyPr/>
          <a:lstStyle/>
          <a:p>
            <a:pPr eaLnBrk="1" hangingPunct="1">
              <a:defRPr/>
            </a:pPr>
            <a:r>
              <a:rPr lang="ru-RU" sz="4800" b="1">
                <a:solidFill>
                  <a:srgbClr val="000000"/>
                </a:solidFill>
                <a:effectLst>
                  <a:outerShdw blurRad="38100" dist="38100" dir="2700000" algn="tl">
                    <a:srgbClr val="FFFFFF"/>
                  </a:outerShdw>
                </a:effectLst>
              </a:rPr>
              <a:t>ИХ ЖИЗНЬ ОБОРВАЛИ НАРКОТИКИ.</a:t>
            </a:r>
            <a:br>
              <a:rPr lang="ru-RU" sz="4800" b="1">
                <a:solidFill>
                  <a:srgbClr val="000000"/>
                </a:solidFill>
                <a:effectLst>
                  <a:outerShdw blurRad="38100" dist="38100" dir="2700000" algn="tl">
                    <a:srgbClr val="FFFFFF"/>
                  </a:outerShdw>
                </a:effectLst>
              </a:rPr>
            </a:br>
            <a:endParaRPr lang="ru-RU" sz="4800" b="1">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ppt_w</p:attrName>
                                        </p:attrNameLst>
                                      </p:cBhvr>
                                      <p:tavLst>
                                        <p:tav tm="0">
                                          <p:val>
                                            <p:strVal val="4*#ppt_w"/>
                                          </p:val>
                                        </p:tav>
                                        <p:tav tm="100000">
                                          <p:val>
                                            <p:strVal val="#ppt_w"/>
                                          </p:val>
                                        </p:tav>
                                      </p:tavLst>
                                    </p:anim>
                                    <p:anim calcmode="lin" valueType="num">
                                      <p:cBhvr>
                                        <p:cTn id="8" dur="1000" fill="hold"/>
                                        <p:tgtEl>
                                          <p:spTgt spid="3174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body" sz="half" idx="1"/>
          </p:nvPr>
        </p:nvSpPr>
        <p:spPr/>
        <p:txBody>
          <a:bodyPr/>
          <a:lstStyle/>
          <a:p>
            <a:pPr eaLnBrk="1" hangingPunct="1">
              <a:buFont typeface="Wingdings" pitchFamily="2" charset="2"/>
              <a:buNone/>
              <a:defRPr/>
            </a:pPr>
            <a:r>
              <a:rPr lang="ru-RU" sz="2800" b="1" i="1" dirty="0"/>
              <a:t>   </a:t>
            </a:r>
            <a:r>
              <a:rPr lang="ru-RU" sz="2800" b="1" i="1" dirty="0">
                <a:solidFill>
                  <a:srgbClr val="FFFF00"/>
                </a:solidFill>
              </a:rPr>
              <a:t>18.09.1970 года гитарный гений </a:t>
            </a:r>
            <a:r>
              <a:rPr lang="ru-RU" sz="2800" b="1" i="1" dirty="0">
                <a:solidFill>
                  <a:srgbClr val="FF0000"/>
                </a:solidFill>
              </a:rPr>
              <a:t>Джимми </a:t>
            </a:r>
            <a:r>
              <a:rPr lang="ru-RU" sz="2800" b="1" i="1" dirty="0" err="1">
                <a:solidFill>
                  <a:srgbClr val="FF0000"/>
                </a:solidFill>
              </a:rPr>
              <a:t>Хендрикс</a:t>
            </a:r>
            <a:r>
              <a:rPr lang="ru-RU" sz="2800" b="1" i="1" dirty="0">
                <a:solidFill>
                  <a:srgbClr val="FF0000"/>
                </a:solidFill>
              </a:rPr>
              <a:t> </a:t>
            </a:r>
            <a:r>
              <a:rPr lang="ru-RU" sz="2800" b="1" i="1" dirty="0">
                <a:solidFill>
                  <a:srgbClr val="FFFF00"/>
                </a:solidFill>
              </a:rPr>
              <a:t>задохнулся от смеси спиртного и барбитуратов.</a:t>
            </a:r>
          </a:p>
        </p:txBody>
      </p:sp>
      <p:pic>
        <p:nvPicPr>
          <p:cNvPr id="29704" name="Picture 8" descr="handrix_3_s"/>
          <p:cNvPicPr>
            <a:picLocks noGrp="1" noChangeAspect="1" noChangeArrowheads="1"/>
          </p:cNvPicPr>
          <p:nvPr>
            <p:ph sz="quarter" idx="2"/>
          </p:nvPr>
        </p:nvPicPr>
        <p:blipFill>
          <a:blip r:embed="rId2" cstate="print"/>
          <a:srcRect/>
          <a:stretch>
            <a:fillRect/>
          </a:stretch>
        </p:blipFill>
        <p:spPr>
          <a:xfrm>
            <a:off x="5795963" y="692150"/>
            <a:ext cx="2447925" cy="2447925"/>
          </a:xfrm>
          <a:ln w="57150">
            <a:solidFill>
              <a:srgbClr val="000000"/>
            </a:solidFill>
          </a:ln>
        </p:spPr>
      </p:pic>
      <p:pic>
        <p:nvPicPr>
          <p:cNvPr id="29705" name="Picture 9" descr="hendrix_200809191718400_s"/>
          <p:cNvPicPr>
            <a:picLocks noGrp="1" noChangeAspect="1" noChangeArrowheads="1"/>
          </p:cNvPicPr>
          <p:nvPr>
            <p:ph sz="quarter" idx="3"/>
          </p:nvPr>
        </p:nvPicPr>
        <p:blipFill>
          <a:blip r:embed="rId3" cstate="print"/>
          <a:srcRect/>
          <a:stretch>
            <a:fillRect/>
          </a:stretch>
        </p:blipFill>
        <p:spPr>
          <a:xfrm>
            <a:off x="5651500" y="3644900"/>
            <a:ext cx="2592388" cy="2592388"/>
          </a:xfrm>
          <a:noFill/>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1000"/>
                                        <p:tgtEl>
                                          <p:spTgt spid="29701">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29704"/>
                                        </p:tgtEl>
                                        <p:attrNameLst>
                                          <p:attrName>style.visibility</p:attrName>
                                        </p:attrNameLst>
                                      </p:cBhvr>
                                      <p:to>
                                        <p:strVal val="visible"/>
                                      </p:to>
                                    </p:set>
                                    <p:animEffect transition="in" filter="dissolve">
                                      <p:cBhvr>
                                        <p:cTn id="11" dur="1000"/>
                                        <p:tgtEl>
                                          <p:spTgt spid="29704"/>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29705"/>
                                        </p:tgtEl>
                                        <p:attrNameLst>
                                          <p:attrName>style.visibility</p:attrName>
                                        </p:attrNameLst>
                                      </p:cBhvr>
                                      <p:to>
                                        <p:strVal val="visible"/>
                                      </p:to>
                                    </p:set>
                                    <p:animEffect transition="in" filter="dissolve">
                                      <p:cBhvr>
                                        <p:cTn id="15" dur="10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ChangeArrowheads="1"/>
          </p:cNvSpPr>
          <p:nvPr>
            <p:ph type="body" sz="half" idx="1"/>
          </p:nvPr>
        </p:nvSpPr>
        <p:spPr>
          <a:xfrm>
            <a:off x="250825" y="1312863"/>
            <a:ext cx="4256088" cy="4852987"/>
          </a:xfrm>
        </p:spPr>
        <p:txBody>
          <a:bodyPr/>
          <a:lstStyle/>
          <a:p>
            <a:pPr eaLnBrk="1" hangingPunct="1">
              <a:buFont typeface="Wingdings" pitchFamily="2" charset="2"/>
              <a:buNone/>
              <a:defRPr/>
            </a:pPr>
            <a:r>
              <a:rPr lang="ru-RU" sz="2800" b="1" i="1" dirty="0"/>
              <a:t>   </a:t>
            </a:r>
            <a:r>
              <a:rPr lang="ru-RU" b="1" i="1" dirty="0">
                <a:solidFill>
                  <a:srgbClr val="FFFF00"/>
                </a:solidFill>
              </a:rPr>
              <a:t>Январь 1971 года – королева блюза и </a:t>
            </a:r>
            <a:r>
              <a:rPr lang="ru-RU" b="1" i="1" dirty="0" err="1">
                <a:solidFill>
                  <a:srgbClr val="FFFF00"/>
                </a:solidFill>
              </a:rPr>
              <a:t>рок-н-рола</a:t>
            </a:r>
            <a:r>
              <a:rPr lang="ru-RU" b="1" i="1" dirty="0">
                <a:solidFill>
                  <a:srgbClr val="FFFF00"/>
                </a:solidFill>
              </a:rPr>
              <a:t> </a:t>
            </a:r>
            <a:r>
              <a:rPr lang="ru-RU" b="1" i="1" dirty="0" err="1">
                <a:solidFill>
                  <a:srgbClr val="FF0000"/>
                </a:solidFill>
              </a:rPr>
              <a:t>Дженис</a:t>
            </a:r>
            <a:r>
              <a:rPr lang="ru-RU" b="1" i="1" dirty="0">
                <a:solidFill>
                  <a:srgbClr val="FF0000"/>
                </a:solidFill>
              </a:rPr>
              <a:t> </a:t>
            </a:r>
            <a:r>
              <a:rPr lang="ru-RU" b="1" i="1" dirty="0" err="1">
                <a:solidFill>
                  <a:srgbClr val="FF0000"/>
                </a:solidFill>
              </a:rPr>
              <a:t>Джоплин</a:t>
            </a:r>
            <a:r>
              <a:rPr lang="ru-RU" b="1" i="1" dirty="0">
                <a:solidFill>
                  <a:srgbClr val="FF0000"/>
                </a:solidFill>
              </a:rPr>
              <a:t> </a:t>
            </a:r>
            <a:r>
              <a:rPr lang="ru-RU" b="1" i="1" dirty="0">
                <a:solidFill>
                  <a:srgbClr val="FFFF00"/>
                </a:solidFill>
              </a:rPr>
              <a:t>умерла от передозировки героина.</a:t>
            </a:r>
          </a:p>
        </p:txBody>
      </p:sp>
      <p:pic>
        <p:nvPicPr>
          <p:cNvPr id="33799" name="Picture 7" descr="Дженис Джоплин"/>
          <p:cNvPicPr>
            <a:picLocks noGrp="1" noChangeAspect="1" noChangeArrowheads="1"/>
          </p:cNvPicPr>
          <p:nvPr>
            <p:ph sz="half" idx="2"/>
          </p:nvPr>
        </p:nvPicPr>
        <p:blipFill>
          <a:blip r:embed="rId2" cstate="print"/>
          <a:srcRect/>
          <a:stretch>
            <a:fillRect/>
          </a:stretch>
        </p:blipFill>
        <p:spPr>
          <a:xfrm>
            <a:off x="4572000" y="1628775"/>
            <a:ext cx="4248150" cy="4248150"/>
          </a:xfrm>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1000"/>
                                        <p:tgtEl>
                                          <p:spTgt spid="33797">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33799"/>
                                        </p:tgtEl>
                                        <p:attrNameLst>
                                          <p:attrName>style.visibility</p:attrName>
                                        </p:attrNameLst>
                                      </p:cBhvr>
                                      <p:to>
                                        <p:strVal val="visible"/>
                                      </p:to>
                                    </p:set>
                                    <p:animEffect transition="in" filter="dissolve">
                                      <p:cBhvr>
                                        <p:cTn id="11" dur="1000"/>
                                        <p:tgtEl>
                                          <p:spTgt spid="33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body" sz="half" idx="1"/>
          </p:nvPr>
        </p:nvSpPr>
        <p:spPr>
          <a:xfrm>
            <a:off x="179388" y="188913"/>
            <a:ext cx="4824412" cy="6408737"/>
          </a:xfrm>
        </p:spPr>
        <p:txBody>
          <a:bodyPr/>
          <a:lstStyle/>
          <a:p>
            <a:pPr eaLnBrk="1" hangingPunct="1">
              <a:lnSpc>
                <a:spcPct val="90000"/>
              </a:lnSpc>
              <a:buFont typeface="Wingdings" pitchFamily="2" charset="2"/>
              <a:buNone/>
              <a:defRPr/>
            </a:pPr>
            <a:r>
              <a:rPr lang="ru-RU" sz="2400" b="1" i="1" dirty="0">
                <a:solidFill>
                  <a:srgbClr val="FFFF00"/>
                </a:solidFill>
              </a:rPr>
              <a:t>    Смерть легендарного </a:t>
            </a:r>
            <a:r>
              <a:rPr lang="ru-RU" sz="2400" b="1" i="1" dirty="0" err="1">
                <a:solidFill>
                  <a:srgbClr val="FF0000"/>
                </a:solidFill>
              </a:rPr>
              <a:t>Курта</a:t>
            </a:r>
            <a:r>
              <a:rPr lang="ru-RU" sz="2400" b="1" i="1" dirty="0">
                <a:solidFill>
                  <a:srgbClr val="FF0000"/>
                </a:solidFill>
              </a:rPr>
              <a:t> </a:t>
            </a:r>
            <a:r>
              <a:rPr lang="ru-RU" sz="2400" b="1" i="1" dirty="0" err="1">
                <a:solidFill>
                  <a:srgbClr val="FF0000"/>
                </a:solidFill>
              </a:rPr>
              <a:t>Кобейна</a:t>
            </a:r>
            <a:r>
              <a:rPr lang="ru-RU" sz="2400" b="1" i="1" dirty="0">
                <a:solidFill>
                  <a:srgbClr val="FFFF00"/>
                </a:solidFill>
              </a:rPr>
              <a:t>, солиста группы «Нирвана», - тоже следствие увлечения наркотиками.</a:t>
            </a:r>
          </a:p>
          <a:p>
            <a:pPr eaLnBrk="1" hangingPunct="1">
              <a:lnSpc>
                <a:spcPct val="90000"/>
              </a:lnSpc>
              <a:buFont typeface="Wingdings" pitchFamily="2" charset="2"/>
              <a:buNone/>
              <a:defRPr/>
            </a:pPr>
            <a:r>
              <a:rPr lang="ru-RU" sz="2200" b="1" dirty="0">
                <a:solidFill>
                  <a:srgbClr val="FFFF00"/>
                </a:solidFill>
                <a:latin typeface="Georgia" pitchFamily="18" charset="0"/>
              </a:rPr>
              <a:t>   </a:t>
            </a:r>
          </a:p>
          <a:p>
            <a:pPr eaLnBrk="1" hangingPunct="1">
              <a:lnSpc>
                <a:spcPct val="90000"/>
              </a:lnSpc>
              <a:buFont typeface="Wingdings" pitchFamily="2" charset="2"/>
              <a:buNone/>
              <a:defRPr/>
            </a:pPr>
            <a:r>
              <a:rPr lang="ru-RU" sz="2200" b="1" dirty="0">
                <a:solidFill>
                  <a:srgbClr val="FFFF00"/>
                </a:solidFill>
                <a:latin typeface="Georgia" pitchFamily="18" charset="0"/>
              </a:rPr>
              <a:t>    </a:t>
            </a:r>
            <a:r>
              <a:rPr lang="ru-RU" sz="2400" b="1" i="1" dirty="0">
                <a:solidFill>
                  <a:srgbClr val="FFFF00"/>
                </a:solidFill>
              </a:rPr>
              <a:t>8 апреля 1994 года тело </a:t>
            </a:r>
            <a:r>
              <a:rPr lang="ru-RU" sz="2400" b="1" i="1" dirty="0" err="1">
                <a:solidFill>
                  <a:srgbClr val="FFFF00"/>
                </a:solidFill>
              </a:rPr>
              <a:t>Курта</a:t>
            </a:r>
            <a:r>
              <a:rPr lang="ru-RU" sz="2400" b="1" i="1" dirty="0">
                <a:solidFill>
                  <a:srgbClr val="FFFF00"/>
                </a:solidFill>
              </a:rPr>
              <a:t> было найдено в собственном доме. Рядом валялось ружье - он выстрелил себе в голову. Врачи обнаружили в крови музыканта огромное количество героина. </a:t>
            </a:r>
          </a:p>
          <a:p>
            <a:pPr eaLnBrk="1" hangingPunct="1">
              <a:lnSpc>
                <a:spcPct val="90000"/>
              </a:lnSpc>
              <a:buFont typeface="Wingdings" pitchFamily="2" charset="2"/>
              <a:buNone/>
              <a:defRPr/>
            </a:pPr>
            <a:r>
              <a:rPr lang="ru-RU" sz="2400" b="1" i="1" dirty="0">
                <a:solidFill>
                  <a:srgbClr val="FFFF00"/>
                </a:solidFill>
              </a:rPr>
              <a:t>    </a:t>
            </a:r>
            <a:r>
              <a:rPr lang="ru-RU" sz="2400" b="1" i="1" dirty="0" err="1">
                <a:solidFill>
                  <a:srgbClr val="FFFF00"/>
                </a:solidFill>
              </a:rPr>
              <a:t>Рок-легенде</a:t>
            </a:r>
            <a:r>
              <a:rPr lang="ru-RU" sz="2400" b="1" i="1" dirty="0">
                <a:solidFill>
                  <a:srgbClr val="FFFF00"/>
                </a:solidFill>
              </a:rPr>
              <a:t> </a:t>
            </a:r>
            <a:r>
              <a:rPr lang="ru-RU" sz="2400" b="1" i="1" dirty="0" err="1">
                <a:solidFill>
                  <a:srgbClr val="FFFF00"/>
                </a:solidFill>
              </a:rPr>
              <a:t>Курту</a:t>
            </a:r>
            <a:r>
              <a:rPr lang="ru-RU" sz="2400" b="1" i="1" dirty="0">
                <a:solidFill>
                  <a:srgbClr val="FFFF00"/>
                </a:solidFill>
              </a:rPr>
              <a:t> </a:t>
            </a:r>
            <a:r>
              <a:rPr lang="ru-RU" sz="2400" b="1" i="1" dirty="0" err="1">
                <a:solidFill>
                  <a:srgbClr val="FFFF00"/>
                </a:solidFill>
              </a:rPr>
              <a:t>Кобейну</a:t>
            </a:r>
            <a:r>
              <a:rPr lang="ru-RU" sz="2400" b="1" i="1" dirty="0">
                <a:solidFill>
                  <a:srgbClr val="FFFF00"/>
                </a:solidFill>
              </a:rPr>
              <a:t> было всего 27</a:t>
            </a:r>
            <a:r>
              <a:rPr lang="ru-RU" sz="2400" b="1" dirty="0">
                <a:solidFill>
                  <a:srgbClr val="FFFF00"/>
                </a:solidFill>
              </a:rPr>
              <a:t> лет. </a:t>
            </a:r>
          </a:p>
          <a:p>
            <a:pPr eaLnBrk="1" hangingPunct="1">
              <a:lnSpc>
                <a:spcPct val="90000"/>
              </a:lnSpc>
              <a:buFont typeface="Wingdings" pitchFamily="2" charset="2"/>
              <a:buNone/>
              <a:defRPr/>
            </a:pPr>
            <a:endParaRPr lang="ru-RU" sz="2400" b="1" dirty="0"/>
          </a:p>
        </p:txBody>
      </p:sp>
      <p:pic>
        <p:nvPicPr>
          <p:cNvPr id="35847" name="Picture 7" descr="Курт кобейн"/>
          <p:cNvPicPr>
            <a:picLocks noGrp="1" noChangeAspect="1" noChangeArrowheads="1"/>
          </p:cNvPicPr>
          <p:nvPr>
            <p:ph sz="quarter" idx="2"/>
          </p:nvPr>
        </p:nvPicPr>
        <p:blipFill>
          <a:blip r:embed="rId2" cstate="print"/>
          <a:srcRect/>
          <a:stretch>
            <a:fillRect/>
          </a:stretch>
        </p:blipFill>
        <p:spPr>
          <a:xfrm>
            <a:off x="5940425" y="549275"/>
            <a:ext cx="2741613" cy="2679700"/>
          </a:xfrm>
          <a:ln w="57150">
            <a:solidFill>
              <a:srgbClr val="000000"/>
            </a:solidFill>
          </a:ln>
        </p:spPr>
      </p:pic>
      <p:pic>
        <p:nvPicPr>
          <p:cNvPr id="21509" name="Picture 5" descr="kop5-3"/>
          <p:cNvPicPr>
            <a:picLocks noGrp="1" noChangeAspect="1" noChangeArrowheads="1"/>
          </p:cNvPicPr>
          <p:nvPr>
            <p:ph sz="quarter" idx="3"/>
          </p:nvPr>
        </p:nvPicPr>
        <p:blipFill>
          <a:blip r:embed="rId3" cstate="print"/>
          <a:srcRect/>
          <a:stretch>
            <a:fillRect/>
          </a:stretch>
        </p:blipFill>
        <p:spPr>
          <a:xfrm>
            <a:off x="6327775" y="3789363"/>
            <a:ext cx="2147888" cy="2735262"/>
          </a:xfrm>
          <a:noFill/>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up)">
                                      <p:cBhvr>
                                        <p:cTn id="7" dur="1000"/>
                                        <p:tgtEl>
                                          <p:spTgt spid="35845">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5845">
                                            <p:txEl>
                                              <p:pRg st="1" end="1"/>
                                            </p:txEl>
                                          </p:spTgt>
                                        </p:tgtEl>
                                        <p:attrNameLst>
                                          <p:attrName>style.visibility</p:attrName>
                                        </p:attrNameLst>
                                      </p:cBhvr>
                                      <p:to>
                                        <p:strVal val="visible"/>
                                      </p:to>
                                    </p:set>
                                    <p:animEffect transition="in" filter="wipe(up)">
                                      <p:cBhvr>
                                        <p:cTn id="11" dur="1000"/>
                                        <p:tgtEl>
                                          <p:spTgt spid="35845">
                                            <p:txEl>
                                              <p:pRg st="1" end="1"/>
                                            </p:tx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animEffect transition="in" filter="wipe(up)">
                                      <p:cBhvr>
                                        <p:cTn id="15" dur="1000"/>
                                        <p:tgtEl>
                                          <p:spTgt spid="35845">
                                            <p:txEl>
                                              <p:pRg st="2" end="2"/>
                                            </p:txEl>
                                          </p:spTgt>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35845">
                                            <p:txEl>
                                              <p:pRg st="3" end="3"/>
                                            </p:txEl>
                                          </p:spTgt>
                                        </p:tgtEl>
                                        <p:attrNameLst>
                                          <p:attrName>style.visibility</p:attrName>
                                        </p:attrNameLst>
                                      </p:cBhvr>
                                      <p:to>
                                        <p:strVal val="visible"/>
                                      </p:to>
                                    </p:set>
                                    <p:animEffect transition="in" filter="wipe(up)">
                                      <p:cBhvr>
                                        <p:cTn id="19" dur="1000"/>
                                        <p:tgtEl>
                                          <p:spTgt spid="35845">
                                            <p:txEl>
                                              <p:pRg st="3" end="3"/>
                                            </p:txEl>
                                          </p:spTgt>
                                        </p:tgtEl>
                                      </p:cBhvr>
                                    </p:animEffect>
                                  </p:childTnLst>
                                </p:cTn>
                              </p:par>
                            </p:childTnLst>
                          </p:cTn>
                        </p:par>
                        <p:par>
                          <p:cTn id="20" fill="hold">
                            <p:stCondLst>
                              <p:cond delay="4000"/>
                            </p:stCondLst>
                            <p:childTnLst>
                              <p:par>
                                <p:cTn id="21" presetID="14" presetClass="entr" presetSubtype="5" fill="hold" nodeType="afterEffect">
                                  <p:stCondLst>
                                    <p:cond delay="0"/>
                                  </p:stCondLst>
                                  <p:childTnLst>
                                    <p:set>
                                      <p:cBhvr>
                                        <p:cTn id="22" dur="1" fill="hold">
                                          <p:stCondLst>
                                            <p:cond delay="0"/>
                                          </p:stCondLst>
                                        </p:cTn>
                                        <p:tgtEl>
                                          <p:spTgt spid="35847"/>
                                        </p:tgtEl>
                                        <p:attrNameLst>
                                          <p:attrName>style.visibility</p:attrName>
                                        </p:attrNameLst>
                                      </p:cBhvr>
                                      <p:to>
                                        <p:strVal val="visible"/>
                                      </p:to>
                                    </p:set>
                                    <p:animEffect transition="in" filter="randombar(vertical)">
                                      <p:cBhvr>
                                        <p:cTn id="23" dur="1000"/>
                                        <p:tgtEl>
                                          <p:spTgt spid="35847"/>
                                        </p:tgtEl>
                                      </p:cBhvr>
                                    </p:animEffect>
                                  </p:childTnLst>
                                </p:cTn>
                              </p:par>
                            </p:childTnLst>
                          </p:cTn>
                        </p:par>
                        <p:par>
                          <p:cTn id="24" fill="hold">
                            <p:stCondLst>
                              <p:cond delay="5000"/>
                            </p:stCondLst>
                            <p:childTnLst>
                              <p:par>
                                <p:cTn id="25" presetID="14" presetClass="entr" presetSubtype="5" fill="hold" nodeType="afterEffect">
                                  <p:stCondLst>
                                    <p:cond delay="0"/>
                                  </p:stCondLst>
                                  <p:childTnLst>
                                    <p:set>
                                      <p:cBhvr>
                                        <p:cTn id="26" dur="1" fill="hold">
                                          <p:stCondLst>
                                            <p:cond delay="0"/>
                                          </p:stCondLst>
                                        </p:cTn>
                                        <p:tgtEl>
                                          <p:spTgt spid="21509"/>
                                        </p:tgtEl>
                                        <p:attrNameLst>
                                          <p:attrName>style.visibility</p:attrName>
                                        </p:attrNameLst>
                                      </p:cBhvr>
                                      <p:to>
                                        <p:strVal val="visible"/>
                                      </p:to>
                                    </p:set>
                                    <p:animEffect transition="in" filter="randombar(vertical)">
                                      <p:cBhvr>
                                        <p:cTn id="27" dur="1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body" sz="half" idx="1"/>
          </p:nvPr>
        </p:nvSpPr>
        <p:spPr>
          <a:xfrm>
            <a:off x="457200" y="476250"/>
            <a:ext cx="4038600" cy="5649913"/>
          </a:xfrm>
        </p:spPr>
        <p:txBody>
          <a:bodyPr/>
          <a:lstStyle/>
          <a:p>
            <a:pPr eaLnBrk="1" hangingPunct="1">
              <a:buFont typeface="Wingdings" pitchFamily="2" charset="2"/>
              <a:buNone/>
              <a:defRPr/>
            </a:pPr>
            <a:r>
              <a:rPr lang="ru-RU" sz="2800" b="1" i="1" dirty="0"/>
              <a:t>    </a:t>
            </a:r>
            <a:r>
              <a:rPr lang="ru-RU" sz="2800" b="1" i="1" dirty="0">
                <a:solidFill>
                  <a:srgbClr val="FFFF00"/>
                </a:solidFill>
              </a:rPr>
              <a:t>Наиболее известной жертвой стал лидер группы «</a:t>
            </a:r>
            <a:r>
              <a:rPr lang="ru-RU" sz="2800" b="1" i="1" dirty="0" err="1">
                <a:solidFill>
                  <a:srgbClr val="FFFF00"/>
                </a:solidFill>
              </a:rPr>
              <a:t>Куин</a:t>
            </a:r>
            <a:r>
              <a:rPr lang="ru-RU" sz="2800" b="1" i="1" dirty="0">
                <a:solidFill>
                  <a:srgbClr val="FFFF00"/>
                </a:solidFill>
              </a:rPr>
              <a:t>» </a:t>
            </a:r>
            <a:r>
              <a:rPr lang="ru-RU" sz="2800" b="1" i="1" dirty="0" err="1">
                <a:solidFill>
                  <a:srgbClr val="FF0000"/>
                </a:solidFill>
              </a:rPr>
              <a:t>Фредди</a:t>
            </a:r>
            <a:r>
              <a:rPr lang="ru-RU" sz="2800" b="1" i="1" dirty="0">
                <a:solidFill>
                  <a:srgbClr val="FF0000"/>
                </a:solidFill>
              </a:rPr>
              <a:t> </a:t>
            </a:r>
            <a:r>
              <a:rPr lang="ru-RU" sz="2800" b="1" i="1" dirty="0" err="1">
                <a:solidFill>
                  <a:srgbClr val="FF0000"/>
                </a:solidFill>
              </a:rPr>
              <a:t>Меркьюри</a:t>
            </a:r>
            <a:r>
              <a:rPr lang="ru-RU" sz="2800" b="1" i="1" dirty="0">
                <a:solidFill>
                  <a:srgbClr val="FFFF00"/>
                </a:solidFill>
              </a:rPr>
              <a:t>. Имея 28 миллионное состояние, он мог позволить себе все, но не смог откупиться от смерти.</a:t>
            </a:r>
            <a:r>
              <a:rPr lang="ru-RU" sz="2800" dirty="0">
                <a:solidFill>
                  <a:srgbClr val="FFFF00"/>
                </a:solidFill>
              </a:rPr>
              <a:t> </a:t>
            </a:r>
          </a:p>
        </p:txBody>
      </p:sp>
      <p:pic>
        <p:nvPicPr>
          <p:cNvPr id="39943" name="Picture 7" descr="фредди меркьюри"/>
          <p:cNvPicPr>
            <a:picLocks noGrp="1" noChangeAspect="1" noChangeArrowheads="1"/>
          </p:cNvPicPr>
          <p:nvPr>
            <p:ph sz="quarter" idx="2"/>
          </p:nvPr>
        </p:nvPicPr>
        <p:blipFill>
          <a:blip r:embed="rId2" cstate="print"/>
          <a:srcRect/>
          <a:stretch>
            <a:fillRect/>
          </a:stretch>
        </p:blipFill>
        <p:spPr>
          <a:xfrm>
            <a:off x="5003800" y="3933825"/>
            <a:ext cx="3598863" cy="2735263"/>
          </a:xfrm>
          <a:ln w="57150">
            <a:solidFill>
              <a:srgbClr val="000000"/>
            </a:solidFill>
          </a:ln>
        </p:spPr>
      </p:pic>
      <p:pic>
        <p:nvPicPr>
          <p:cNvPr id="39944" name="Picture 8" descr="Куин"/>
          <p:cNvPicPr>
            <a:picLocks noGrp="1" noChangeAspect="1" noChangeArrowheads="1"/>
          </p:cNvPicPr>
          <p:nvPr>
            <p:ph sz="quarter" idx="3"/>
          </p:nvPr>
        </p:nvPicPr>
        <p:blipFill>
          <a:blip r:embed="rId3" cstate="print"/>
          <a:srcRect/>
          <a:stretch>
            <a:fillRect/>
          </a:stretch>
        </p:blipFill>
        <p:spPr>
          <a:xfrm>
            <a:off x="5292725" y="411163"/>
            <a:ext cx="3095625" cy="3049587"/>
          </a:xfrm>
          <a:noFill/>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1000"/>
                                        <p:tgtEl>
                                          <p:spTgt spid="39941">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39944"/>
                                        </p:tgtEl>
                                        <p:attrNameLst>
                                          <p:attrName>style.visibility</p:attrName>
                                        </p:attrNameLst>
                                      </p:cBhvr>
                                      <p:to>
                                        <p:strVal val="visible"/>
                                      </p:to>
                                    </p:set>
                                    <p:animEffect transition="in" filter="dissolve">
                                      <p:cBhvr>
                                        <p:cTn id="11" dur="1000"/>
                                        <p:tgtEl>
                                          <p:spTgt spid="39944"/>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39943"/>
                                        </p:tgtEl>
                                        <p:attrNameLst>
                                          <p:attrName>style.visibility</p:attrName>
                                        </p:attrNameLst>
                                      </p:cBhvr>
                                      <p:to>
                                        <p:strVal val="visible"/>
                                      </p:to>
                                    </p:set>
                                    <p:animEffect transition="in" filter="dissolve">
                                      <p:cBhvr>
                                        <p:cTn id="15" dur="10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body" sz="half" idx="1"/>
          </p:nvPr>
        </p:nvSpPr>
        <p:spPr>
          <a:xfrm>
            <a:off x="457200" y="476250"/>
            <a:ext cx="4038600" cy="5649913"/>
          </a:xfrm>
        </p:spPr>
        <p:txBody>
          <a:bodyPr/>
          <a:lstStyle/>
          <a:p>
            <a:pPr eaLnBrk="1" hangingPunct="1">
              <a:lnSpc>
                <a:spcPct val="90000"/>
              </a:lnSpc>
              <a:buFont typeface="Wingdings" pitchFamily="2" charset="2"/>
              <a:buNone/>
              <a:defRPr/>
            </a:pPr>
            <a:r>
              <a:rPr lang="ru-RU" sz="2500" b="1" dirty="0"/>
              <a:t>    </a:t>
            </a:r>
            <a:r>
              <a:rPr lang="ru-RU" sz="2500" b="1" i="1" dirty="0">
                <a:solidFill>
                  <a:srgbClr val="FFFF00"/>
                </a:solidFill>
              </a:rPr>
              <a:t>16 августа 1977 года </a:t>
            </a:r>
            <a:r>
              <a:rPr lang="ru-RU" sz="2500" b="1" i="1" dirty="0">
                <a:solidFill>
                  <a:srgbClr val="FF0000"/>
                </a:solidFill>
              </a:rPr>
              <a:t>Элвис Пресли </a:t>
            </a:r>
            <a:r>
              <a:rPr lang="ru-RU" sz="2500" b="1" i="1" dirty="0">
                <a:solidFill>
                  <a:srgbClr val="FFFF00"/>
                </a:solidFill>
              </a:rPr>
              <a:t>был найден мертвым в ванной комнате своего дома. Он скончался от сердечного приступа. Ему было только 42 года. Считается, что он умер не от передозировки, хотя врачи нашли в его крови 10 разных видов наркотиков.</a:t>
            </a:r>
            <a:r>
              <a:rPr lang="ru-RU" sz="2500" i="1" dirty="0">
                <a:solidFill>
                  <a:srgbClr val="FFFF00"/>
                </a:solidFill>
              </a:rPr>
              <a:t> </a:t>
            </a:r>
          </a:p>
          <a:p>
            <a:pPr eaLnBrk="1" hangingPunct="1">
              <a:lnSpc>
                <a:spcPct val="90000"/>
              </a:lnSpc>
              <a:defRPr/>
            </a:pPr>
            <a:endParaRPr lang="ru-RU" sz="2400" i="1" dirty="0"/>
          </a:p>
        </p:txBody>
      </p:sp>
      <p:pic>
        <p:nvPicPr>
          <p:cNvPr id="30727" name="Picture 7" descr="kop5-2"/>
          <p:cNvPicPr>
            <a:picLocks noGrp="1" noChangeAspect="1" noChangeArrowheads="1"/>
          </p:cNvPicPr>
          <p:nvPr>
            <p:ph sz="half" idx="2"/>
          </p:nvPr>
        </p:nvPicPr>
        <p:blipFill>
          <a:blip r:embed="rId2" cstate="print"/>
          <a:srcRect/>
          <a:stretch>
            <a:fillRect/>
          </a:stretch>
        </p:blipFill>
        <p:spPr>
          <a:xfrm>
            <a:off x="5364163" y="1052513"/>
            <a:ext cx="2857500" cy="4295775"/>
          </a:xfrm>
          <a:noFill/>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up)">
                                      <p:cBhvr>
                                        <p:cTn id="7" dur="1000"/>
                                        <p:tgtEl>
                                          <p:spTgt spid="43013">
                                            <p:txEl>
                                              <p:pRg st="0" end="0"/>
                                            </p:txEl>
                                          </p:spTgt>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30727"/>
                                        </p:tgtEl>
                                        <p:attrNameLst>
                                          <p:attrName>style.visibility</p:attrName>
                                        </p:attrNameLst>
                                      </p:cBhvr>
                                      <p:to>
                                        <p:strVal val="visible"/>
                                      </p:to>
                                    </p:set>
                                    <p:animEffect transition="in" filter="checkerboard(across)">
                                      <p:cBhvr>
                                        <p:cTn id="11" dur="1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noChangeArrowheads="1"/>
          </p:cNvSpPr>
          <p:nvPr>
            <p:ph type="body" sz="half" idx="1"/>
          </p:nvPr>
        </p:nvSpPr>
        <p:spPr>
          <a:xfrm>
            <a:off x="179388" y="260350"/>
            <a:ext cx="5113337" cy="6337300"/>
          </a:xfrm>
        </p:spPr>
        <p:txBody>
          <a:bodyPr/>
          <a:lstStyle/>
          <a:p>
            <a:pPr eaLnBrk="1" hangingPunct="1">
              <a:buFont typeface="Wingdings" pitchFamily="2" charset="2"/>
              <a:buNone/>
              <a:defRPr/>
            </a:pPr>
            <a:r>
              <a:rPr lang="ru-RU" sz="2500" b="1" i="1" dirty="0">
                <a:latin typeface="Georgia" pitchFamily="18" charset="0"/>
              </a:rPr>
              <a:t>     </a:t>
            </a:r>
            <a:r>
              <a:rPr lang="ru-RU" sz="2500" b="1" i="1" dirty="0">
                <a:solidFill>
                  <a:srgbClr val="FFFF00"/>
                </a:solidFill>
              </a:rPr>
              <a:t>Прославившись фильмом "Один дома", юный актер так и не смог удержать свою карьеру на должном уровне, принялся глушить депрессию "травкой" и медикаментами. </a:t>
            </a:r>
          </a:p>
          <a:p>
            <a:pPr eaLnBrk="1" hangingPunct="1">
              <a:buFont typeface="Wingdings" pitchFamily="2" charset="2"/>
              <a:buNone/>
              <a:defRPr/>
            </a:pPr>
            <a:r>
              <a:rPr lang="ru-RU" sz="2500" b="1" i="1" dirty="0">
                <a:solidFill>
                  <a:srgbClr val="FFFF00"/>
                </a:solidFill>
              </a:rPr>
              <a:t>     Последние новости о нем неутешительны: в сентябре 24-летнего </a:t>
            </a:r>
            <a:r>
              <a:rPr lang="ru-RU" sz="2500" b="1" i="1" dirty="0" err="1">
                <a:solidFill>
                  <a:srgbClr val="FFFF00"/>
                </a:solidFill>
              </a:rPr>
              <a:t>Маколея</a:t>
            </a:r>
            <a:r>
              <a:rPr lang="ru-RU" sz="2500" b="1" i="1" dirty="0">
                <a:solidFill>
                  <a:srgbClr val="FFFF00"/>
                </a:solidFill>
              </a:rPr>
              <a:t> задержали в </a:t>
            </a:r>
            <a:r>
              <a:rPr lang="ru-RU" sz="2500" b="1" i="1" dirty="0" err="1">
                <a:solidFill>
                  <a:srgbClr val="FFFF00"/>
                </a:solidFill>
              </a:rPr>
              <a:t>Оклахома-сити</a:t>
            </a:r>
            <a:r>
              <a:rPr lang="ru-RU" sz="2500" b="1" i="1" dirty="0">
                <a:solidFill>
                  <a:srgbClr val="FFFF00"/>
                </a:solidFill>
              </a:rPr>
              <a:t> за хранение 17 граммов марихуаны и 16 миллиграммов антидепрессантов.</a:t>
            </a:r>
            <a:r>
              <a:rPr lang="ru-RU" sz="2500" i="1" dirty="0">
                <a:solidFill>
                  <a:srgbClr val="FFFF00"/>
                </a:solidFill>
              </a:rPr>
              <a:t> </a:t>
            </a:r>
          </a:p>
          <a:p>
            <a:pPr eaLnBrk="1" hangingPunct="1">
              <a:defRPr/>
            </a:pPr>
            <a:endParaRPr lang="ru-RU" sz="2400" i="1" dirty="0"/>
          </a:p>
        </p:txBody>
      </p:sp>
      <p:pic>
        <p:nvPicPr>
          <p:cNvPr id="22532" name="Picture 4" descr="514_3s">
            <a:hlinkClick r:id="rId2"/>
          </p:cNvPr>
          <p:cNvPicPr>
            <a:picLocks noGrp="1" noChangeAspect="1" noChangeArrowheads="1"/>
          </p:cNvPicPr>
          <p:nvPr>
            <p:ph sz="half" idx="2"/>
          </p:nvPr>
        </p:nvPicPr>
        <p:blipFill>
          <a:blip r:embed="rId3" cstate="print"/>
          <a:srcRect/>
          <a:stretch>
            <a:fillRect/>
          </a:stretch>
        </p:blipFill>
        <p:spPr>
          <a:xfrm>
            <a:off x="5508625" y="1628775"/>
            <a:ext cx="3311525" cy="2976563"/>
          </a:xfrm>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up)">
                                      <p:cBhvr>
                                        <p:cTn id="7" dur="1000"/>
                                        <p:tgtEl>
                                          <p:spTgt spid="48133">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8133">
                                            <p:txEl>
                                              <p:pRg st="1" end="1"/>
                                            </p:txEl>
                                          </p:spTgt>
                                        </p:tgtEl>
                                        <p:attrNameLst>
                                          <p:attrName>style.visibility</p:attrName>
                                        </p:attrNameLst>
                                      </p:cBhvr>
                                      <p:to>
                                        <p:strVal val="visible"/>
                                      </p:to>
                                    </p:set>
                                    <p:animEffect transition="in" filter="wipe(up)">
                                      <p:cBhvr>
                                        <p:cTn id="11" dur="1000"/>
                                        <p:tgtEl>
                                          <p:spTgt spid="48133">
                                            <p:txEl>
                                              <p:pRg st="1" end="1"/>
                                            </p:txEl>
                                          </p:spTgt>
                                        </p:tgtEl>
                                      </p:cBhvr>
                                    </p:animEffect>
                                  </p:childTnLst>
                                </p:cTn>
                              </p:par>
                            </p:childTnLst>
                          </p:cTn>
                        </p:par>
                        <p:par>
                          <p:cTn id="12" fill="hold">
                            <p:stCondLst>
                              <p:cond delay="2000"/>
                            </p:stCondLst>
                            <p:childTnLst>
                              <p:par>
                                <p:cTn id="13" presetID="8" presetClass="entr" presetSubtype="32" fill="hold" nodeType="afterEffect">
                                  <p:stCondLst>
                                    <p:cond delay="0"/>
                                  </p:stCondLst>
                                  <p:childTnLst>
                                    <p:set>
                                      <p:cBhvr>
                                        <p:cTn id="14" dur="1" fill="hold">
                                          <p:stCondLst>
                                            <p:cond delay="0"/>
                                          </p:stCondLst>
                                        </p:cTn>
                                        <p:tgtEl>
                                          <p:spTgt spid="22532"/>
                                        </p:tgtEl>
                                        <p:attrNameLst>
                                          <p:attrName>style.visibility</p:attrName>
                                        </p:attrNameLst>
                                      </p:cBhvr>
                                      <p:to>
                                        <p:strVal val="visible"/>
                                      </p:to>
                                    </p:set>
                                    <p:animEffect transition="in" filter="diamond(out)">
                                      <p:cBhvr>
                                        <p:cTn id="15" dur="10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5"/>
          <p:cNvSpPr>
            <a:spLocks noGrp="1" noChangeArrowheads="1"/>
          </p:cNvSpPr>
          <p:nvPr>
            <p:ph type="body" sz="half" idx="1"/>
          </p:nvPr>
        </p:nvSpPr>
        <p:spPr>
          <a:xfrm>
            <a:off x="468313" y="1125538"/>
            <a:ext cx="4038600" cy="4495800"/>
          </a:xfrm>
        </p:spPr>
        <p:txBody>
          <a:bodyPr/>
          <a:lstStyle/>
          <a:p>
            <a:pPr eaLnBrk="1" hangingPunct="1">
              <a:buFont typeface="Wingdings" pitchFamily="2" charset="2"/>
              <a:buNone/>
              <a:defRPr/>
            </a:pPr>
            <a:r>
              <a:rPr lang="ru-RU" sz="2800" dirty="0">
                <a:solidFill>
                  <a:srgbClr val="FFFF00"/>
                </a:solidFill>
              </a:rPr>
              <a:t>   </a:t>
            </a:r>
            <a:r>
              <a:rPr lang="ru-RU" sz="2800" b="1" i="1" dirty="0">
                <a:solidFill>
                  <a:srgbClr val="FF0000"/>
                </a:solidFill>
              </a:rPr>
              <a:t>Анатолий Крупнов</a:t>
            </a:r>
            <a:r>
              <a:rPr lang="ru-RU" sz="2800" b="1" i="1" dirty="0">
                <a:solidFill>
                  <a:srgbClr val="FFFF00"/>
                </a:solidFill>
              </a:rPr>
              <a:t>, основатель группы «Черный Обелиск», умер от остановки сердца после многолетнего употребления героина.</a:t>
            </a:r>
          </a:p>
        </p:txBody>
      </p:sp>
      <p:pic>
        <p:nvPicPr>
          <p:cNvPr id="116743" name="Picture 7" descr="крупнов"/>
          <p:cNvPicPr>
            <a:picLocks noGrp="1" noChangeAspect="1" noChangeArrowheads="1"/>
          </p:cNvPicPr>
          <p:nvPr>
            <p:ph sz="half" idx="2"/>
          </p:nvPr>
        </p:nvPicPr>
        <p:blipFill>
          <a:blip r:embed="rId2" cstate="print"/>
          <a:srcRect/>
          <a:stretch>
            <a:fillRect/>
          </a:stretch>
        </p:blipFill>
        <p:spPr>
          <a:xfrm>
            <a:off x="5195888" y="1341438"/>
            <a:ext cx="3608387" cy="4751387"/>
          </a:xfrm>
          <a:ln w="5715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6741">
                                            <p:txEl>
                                              <p:pRg st="0" end="0"/>
                                            </p:txEl>
                                          </p:spTgt>
                                        </p:tgtEl>
                                        <p:attrNameLst>
                                          <p:attrName>style.visibility</p:attrName>
                                        </p:attrNameLst>
                                      </p:cBhvr>
                                      <p:to>
                                        <p:strVal val="visible"/>
                                      </p:to>
                                    </p:set>
                                    <p:animEffect transition="in" filter="wipe(left)">
                                      <p:cBhvr>
                                        <p:cTn id="7" dur="1000"/>
                                        <p:tgtEl>
                                          <p:spTgt spid="116741">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116743"/>
                                        </p:tgtEl>
                                        <p:attrNameLst>
                                          <p:attrName>style.visibility</p:attrName>
                                        </p:attrNameLst>
                                      </p:cBhvr>
                                      <p:to>
                                        <p:strVal val="visible"/>
                                      </p:to>
                                    </p:set>
                                    <p:animEffect transition="in" filter="dissolve">
                                      <p:cBhvr>
                                        <p:cTn id="11" dur="1000"/>
                                        <p:tgtEl>
                                          <p:spTgt spid="116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eaLnBrk="1" hangingPunct="1">
              <a:buFont typeface="Wingdings" pitchFamily="2" charset="2"/>
              <a:buNone/>
              <a:defRPr/>
            </a:pPr>
            <a:r>
              <a:rPr lang="ru-RU" sz="2800" dirty="0"/>
              <a:t>   </a:t>
            </a:r>
            <a:r>
              <a:rPr lang="ru-RU" sz="2800" dirty="0">
                <a:solidFill>
                  <a:schemeClr val="folHlink"/>
                </a:solidFill>
              </a:rPr>
              <a:t>…</a:t>
            </a:r>
            <a:r>
              <a:rPr lang="ru-RU" sz="2800" dirty="0">
                <a:solidFill>
                  <a:srgbClr val="FFFF00"/>
                </a:solidFill>
              </a:rPr>
              <a:t>Истощенное, с исколотыми венами тело. Отрешенный взгляд ничего не выражающих глаз. Бессвязная речь, ответы невпопад на, казалось бы, самые обычные вопросы. А главное, полное безразличие к происходящему вокруг, отсутствие интереса к жизни… Да, страшная картина, название которой – наркомания.</a:t>
            </a:r>
          </a:p>
          <a:p>
            <a:pPr eaLnBrk="1" hangingPunct="1">
              <a:buFont typeface="Wingdings" pitchFamily="2" charset="2"/>
              <a:buNone/>
              <a:defRPr/>
            </a:pPr>
            <a:r>
              <a:rPr lang="ru-RU" sz="2800" dirty="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WordArt 4"/>
          <p:cNvSpPr>
            <a:spLocks noChangeArrowheads="1" noChangeShapeType="1" noTextEdit="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ru-RU" sz="3600" b="1" kern="10" spc="720">
                <a:ln w="9525">
                  <a:noFill/>
                  <a:round/>
                  <a:headEnd/>
                  <a:tailEnd/>
                </a:ln>
                <a:solidFill>
                  <a:schemeClr val="hlink"/>
                </a:solidFill>
                <a:effectLst>
                  <a:outerShdw dist="45791" dir="3378596" algn="ctr" rotWithShape="0">
                    <a:srgbClr val="4D4D4D">
                      <a:alpha val="79999"/>
                    </a:srgbClr>
                  </a:outerShdw>
                </a:effectLst>
                <a:latin typeface="Georgia"/>
              </a:rPr>
              <a:t>Задумайтесь…</a:t>
            </a:r>
          </a:p>
        </p:txBody>
      </p:sp>
      <p:pic>
        <p:nvPicPr>
          <p:cNvPr id="32780" name="Picture 12" descr="logo"/>
          <p:cNvPicPr>
            <a:picLocks noGrp="1" noChangeAspect="1" noChangeArrowheads="1"/>
          </p:cNvPicPr>
          <p:nvPr>
            <p:ph sz="quarter" idx="1"/>
          </p:nvPr>
        </p:nvPicPr>
        <p:blipFill>
          <a:blip r:embed="rId2" cstate="print"/>
          <a:srcRect/>
          <a:stretch>
            <a:fillRect/>
          </a:stretch>
        </p:blipFill>
        <p:spPr>
          <a:xfrm>
            <a:off x="323850" y="1628775"/>
            <a:ext cx="1628775" cy="2520950"/>
          </a:xfrm>
          <a:noFill/>
          <a:ln w="57150">
            <a:solidFill>
              <a:srgbClr val="000000"/>
            </a:solidFill>
          </a:ln>
        </p:spPr>
      </p:pic>
      <p:pic>
        <p:nvPicPr>
          <p:cNvPr id="32781" name="Picture 13" descr="18054"/>
          <p:cNvPicPr>
            <a:picLocks noGrp="1" noChangeAspect="1" noChangeArrowheads="1"/>
          </p:cNvPicPr>
          <p:nvPr>
            <p:ph sz="quarter" idx="2"/>
          </p:nvPr>
        </p:nvPicPr>
        <p:blipFill>
          <a:blip r:embed="rId3" cstate="print"/>
          <a:srcRect/>
          <a:stretch>
            <a:fillRect/>
          </a:stretch>
        </p:blipFill>
        <p:spPr>
          <a:xfrm>
            <a:off x="5940425" y="3933825"/>
            <a:ext cx="2058988" cy="2617788"/>
          </a:xfrm>
          <a:noFill/>
          <a:ln w="57150">
            <a:solidFill>
              <a:srgbClr val="000000"/>
            </a:solidFill>
          </a:ln>
        </p:spPr>
      </p:pic>
      <p:pic>
        <p:nvPicPr>
          <p:cNvPr id="15364" name="Picture 4" descr="Уитни Хьюстон"/>
          <p:cNvPicPr>
            <a:picLocks noGrp="1" noChangeAspect="1" noChangeArrowheads="1"/>
          </p:cNvPicPr>
          <p:nvPr>
            <p:ph sz="quarter" idx="3"/>
          </p:nvPr>
        </p:nvPicPr>
        <p:blipFill>
          <a:blip r:embed="rId4" cstate="print"/>
          <a:srcRect/>
          <a:stretch>
            <a:fillRect/>
          </a:stretch>
        </p:blipFill>
        <p:spPr>
          <a:xfrm>
            <a:off x="3419475" y="1484313"/>
            <a:ext cx="2135188" cy="2646362"/>
          </a:xfrm>
          <a:noFill/>
          <a:ln w="57150">
            <a:solidFill>
              <a:srgbClr val="000000"/>
            </a:solidFill>
          </a:ln>
        </p:spPr>
      </p:pic>
      <p:pic>
        <p:nvPicPr>
          <p:cNvPr id="50188" name="Picture 4" descr="Keith Richards"/>
          <p:cNvPicPr>
            <a:picLocks noGrp="1" noChangeAspect="1" noChangeArrowheads="1"/>
          </p:cNvPicPr>
          <p:nvPr>
            <p:ph sz="quarter" idx="4"/>
          </p:nvPr>
        </p:nvPicPr>
        <p:blipFill>
          <a:blip r:embed="rId5" cstate="print"/>
          <a:srcRect/>
          <a:stretch>
            <a:fillRect/>
          </a:stretch>
        </p:blipFill>
        <p:spPr>
          <a:xfrm>
            <a:off x="1692275" y="4292600"/>
            <a:ext cx="3095625" cy="2370138"/>
          </a:xfrm>
          <a:noFill/>
          <a:ln w="57150">
            <a:solidFill>
              <a:srgbClr val="000000"/>
            </a:solidFill>
          </a:ln>
        </p:spPr>
      </p:pic>
      <p:pic>
        <p:nvPicPr>
          <p:cNvPr id="50190" name="Picture 14" descr="hendrix_171604456_tonnel_s"/>
          <p:cNvPicPr>
            <a:picLocks noChangeAspect="1" noChangeArrowheads="1"/>
          </p:cNvPicPr>
          <p:nvPr/>
        </p:nvPicPr>
        <p:blipFill>
          <a:blip r:embed="rId6" cstate="print"/>
          <a:srcRect/>
          <a:stretch>
            <a:fillRect/>
          </a:stretch>
        </p:blipFill>
        <p:spPr bwMode="auto">
          <a:xfrm>
            <a:off x="6804025" y="1412875"/>
            <a:ext cx="2160588" cy="2160588"/>
          </a:xfrm>
          <a:prstGeom prst="rect">
            <a:avLst/>
          </a:prstGeom>
          <a:noFill/>
          <a:ln w="571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2000" fill="hold"/>
                                        <p:tgtEl>
                                          <p:spTgt spid="32772"/>
                                        </p:tgtEl>
                                        <p:attrNameLst>
                                          <p:attrName>ppt_w</p:attrName>
                                        </p:attrNameLst>
                                      </p:cBhvr>
                                      <p:tavLst>
                                        <p:tav tm="0">
                                          <p:val>
                                            <p:fltVal val="0"/>
                                          </p:val>
                                        </p:tav>
                                        <p:tav tm="100000">
                                          <p:val>
                                            <p:strVal val="#ppt_w"/>
                                          </p:val>
                                        </p:tav>
                                      </p:tavLst>
                                    </p:anim>
                                    <p:anim calcmode="lin" valueType="num">
                                      <p:cBhvr>
                                        <p:cTn id="8" dur="2000" fill="hold"/>
                                        <p:tgtEl>
                                          <p:spTgt spid="3277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9" presetClass="entr" presetSubtype="0" fill="hold" nodeType="afterEffect">
                                  <p:stCondLst>
                                    <p:cond delay="0"/>
                                  </p:stCondLst>
                                  <p:childTnLst>
                                    <p:set>
                                      <p:cBhvr>
                                        <p:cTn id="11" dur="1" fill="hold">
                                          <p:stCondLst>
                                            <p:cond delay="0"/>
                                          </p:stCondLst>
                                        </p:cTn>
                                        <p:tgtEl>
                                          <p:spTgt spid="32780"/>
                                        </p:tgtEl>
                                        <p:attrNameLst>
                                          <p:attrName>style.visibility</p:attrName>
                                        </p:attrNameLst>
                                      </p:cBhvr>
                                      <p:to>
                                        <p:strVal val="visible"/>
                                      </p:to>
                                    </p:set>
                                    <p:animEffect transition="in" filter="dissolve">
                                      <p:cBhvr>
                                        <p:cTn id="12" dur="1000"/>
                                        <p:tgtEl>
                                          <p:spTgt spid="32780"/>
                                        </p:tgtEl>
                                      </p:cBhvr>
                                    </p:animEffect>
                                  </p:childTnLst>
                                </p:cTn>
                              </p:par>
                            </p:childTnLst>
                          </p:cTn>
                        </p:par>
                        <p:par>
                          <p:cTn id="13" fill="hold">
                            <p:stCondLst>
                              <p:cond delay="3000"/>
                            </p:stCondLst>
                            <p:childTnLst>
                              <p:par>
                                <p:cTn id="14" presetID="9" presetClass="entr" presetSubtype="0" fill="hold" nodeType="afterEffect">
                                  <p:stCondLst>
                                    <p:cond delay="0"/>
                                  </p:stCondLst>
                                  <p:childTnLst>
                                    <p:set>
                                      <p:cBhvr>
                                        <p:cTn id="15" dur="1" fill="hold">
                                          <p:stCondLst>
                                            <p:cond delay="0"/>
                                          </p:stCondLst>
                                        </p:cTn>
                                        <p:tgtEl>
                                          <p:spTgt spid="15364"/>
                                        </p:tgtEl>
                                        <p:attrNameLst>
                                          <p:attrName>style.visibility</p:attrName>
                                        </p:attrNameLst>
                                      </p:cBhvr>
                                      <p:to>
                                        <p:strVal val="visible"/>
                                      </p:to>
                                    </p:set>
                                    <p:animEffect transition="in" filter="dissolve">
                                      <p:cBhvr>
                                        <p:cTn id="16" dur="1000"/>
                                        <p:tgtEl>
                                          <p:spTgt spid="15364"/>
                                        </p:tgtEl>
                                      </p:cBhvr>
                                    </p:animEffect>
                                  </p:childTnLst>
                                </p:cTn>
                              </p:par>
                            </p:childTnLst>
                          </p:cTn>
                        </p:par>
                        <p:par>
                          <p:cTn id="17" fill="hold">
                            <p:stCondLst>
                              <p:cond delay="4000"/>
                            </p:stCondLst>
                            <p:childTnLst>
                              <p:par>
                                <p:cTn id="18" presetID="9" presetClass="entr" presetSubtype="0" fill="hold" nodeType="afterEffect">
                                  <p:stCondLst>
                                    <p:cond delay="0"/>
                                  </p:stCondLst>
                                  <p:childTnLst>
                                    <p:set>
                                      <p:cBhvr>
                                        <p:cTn id="19" dur="1" fill="hold">
                                          <p:stCondLst>
                                            <p:cond delay="0"/>
                                          </p:stCondLst>
                                        </p:cTn>
                                        <p:tgtEl>
                                          <p:spTgt spid="50190"/>
                                        </p:tgtEl>
                                        <p:attrNameLst>
                                          <p:attrName>style.visibility</p:attrName>
                                        </p:attrNameLst>
                                      </p:cBhvr>
                                      <p:to>
                                        <p:strVal val="visible"/>
                                      </p:to>
                                    </p:set>
                                    <p:animEffect transition="in" filter="dissolve">
                                      <p:cBhvr>
                                        <p:cTn id="20" dur="1000"/>
                                        <p:tgtEl>
                                          <p:spTgt spid="50190"/>
                                        </p:tgtEl>
                                      </p:cBhvr>
                                    </p:animEffect>
                                  </p:childTnLst>
                                </p:cTn>
                              </p:par>
                            </p:childTnLst>
                          </p:cTn>
                        </p:par>
                        <p:par>
                          <p:cTn id="21" fill="hold">
                            <p:stCondLst>
                              <p:cond delay="5000"/>
                            </p:stCondLst>
                            <p:childTnLst>
                              <p:par>
                                <p:cTn id="22" presetID="9" presetClass="entr" presetSubtype="0" fill="hold" nodeType="afterEffect">
                                  <p:stCondLst>
                                    <p:cond delay="0"/>
                                  </p:stCondLst>
                                  <p:childTnLst>
                                    <p:set>
                                      <p:cBhvr>
                                        <p:cTn id="23" dur="1" fill="hold">
                                          <p:stCondLst>
                                            <p:cond delay="0"/>
                                          </p:stCondLst>
                                        </p:cTn>
                                        <p:tgtEl>
                                          <p:spTgt spid="50188"/>
                                        </p:tgtEl>
                                        <p:attrNameLst>
                                          <p:attrName>style.visibility</p:attrName>
                                        </p:attrNameLst>
                                      </p:cBhvr>
                                      <p:to>
                                        <p:strVal val="visible"/>
                                      </p:to>
                                    </p:set>
                                    <p:animEffect transition="in" filter="dissolve">
                                      <p:cBhvr>
                                        <p:cTn id="24" dur="1000"/>
                                        <p:tgtEl>
                                          <p:spTgt spid="50188"/>
                                        </p:tgtEl>
                                      </p:cBhvr>
                                    </p:animEffect>
                                  </p:childTnLst>
                                </p:cTn>
                              </p:par>
                            </p:childTnLst>
                          </p:cTn>
                        </p:par>
                        <p:par>
                          <p:cTn id="25" fill="hold">
                            <p:stCondLst>
                              <p:cond delay="6000"/>
                            </p:stCondLst>
                            <p:childTnLst>
                              <p:par>
                                <p:cTn id="26" presetID="9" presetClass="entr" presetSubtype="0" fill="hold" nodeType="afterEffect">
                                  <p:stCondLst>
                                    <p:cond delay="0"/>
                                  </p:stCondLst>
                                  <p:childTnLst>
                                    <p:set>
                                      <p:cBhvr>
                                        <p:cTn id="27" dur="1" fill="hold">
                                          <p:stCondLst>
                                            <p:cond delay="0"/>
                                          </p:stCondLst>
                                        </p:cTn>
                                        <p:tgtEl>
                                          <p:spTgt spid="32781"/>
                                        </p:tgtEl>
                                        <p:attrNameLst>
                                          <p:attrName>style.visibility</p:attrName>
                                        </p:attrNameLst>
                                      </p:cBhvr>
                                      <p:to>
                                        <p:strVal val="visible"/>
                                      </p:to>
                                    </p:set>
                                    <p:animEffect transition="in" filter="dissolve">
                                      <p:cBhvr>
                                        <p:cTn id="28" dur="1000"/>
                                        <p:tgtEl>
                                          <p:spTgt spid="3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8" name="Rectangle 6"/>
          <p:cNvSpPr>
            <a:spLocks noGrp="1" noChangeArrowheads="1"/>
          </p:cNvSpPr>
          <p:nvPr>
            <p:ph type="body" idx="1"/>
          </p:nvPr>
        </p:nvSpPr>
        <p:spPr>
          <a:xfrm>
            <a:off x="468313" y="1052513"/>
            <a:ext cx="8229600" cy="4525962"/>
          </a:xfrm>
        </p:spPr>
        <p:txBody>
          <a:bodyPr/>
          <a:lstStyle/>
          <a:p>
            <a:pPr eaLnBrk="1" hangingPunct="1">
              <a:buFont typeface="Wingdings" pitchFamily="2" charset="2"/>
              <a:buNone/>
              <a:defRPr/>
            </a:pPr>
            <a:r>
              <a:rPr lang="ru-RU"/>
              <a:t>  </a:t>
            </a:r>
            <a:r>
              <a:rPr lang="ru-RU">
                <a:solidFill>
                  <a:srgbClr val="FFFF00"/>
                </a:solidFill>
              </a:rPr>
              <a:t>«Не бойся врагов – в худшем случае они могут тебя убить. Не бойся друзей – в худшем случае они могут тебя предать. Бойся равнодушных – они не убивают и не предают, но только с их молчаливого согласия существуют на земле предательство и убийство».</a:t>
            </a:r>
          </a:p>
          <a:p>
            <a:pPr eaLnBrk="1" hangingPunct="1">
              <a:buFont typeface="Wingdings" pitchFamily="2" charset="2"/>
              <a:buNone/>
              <a:defRPr/>
            </a:pPr>
            <a:r>
              <a:rPr lang="ru-RU">
                <a:solidFill>
                  <a:srgbClr val="FFFF00"/>
                </a:solidFill>
              </a:rPr>
              <a:t>                                      Бруно Ясенский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9638">
                                            <p:txEl>
                                              <p:pRg st="0" end="0"/>
                                            </p:txEl>
                                          </p:spTgt>
                                        </p:tgtEl>
                                        <p:attrNameLst>
                                          <p:attrName>style.visibility</p:attrName>
                                        </p:attrNameLst>
                                      </p:cBhvr>
                                      <p:to>
                                        <p:strVal val="visible"/>
                                      </p:to>
                                    </p:set>
                                    <p:anim calcmode="lin" valueType="num">
                                      <p:cBhvr>
                                        <p:cTn id="7" dur="1000" fill="hold"/>
                                        <p:tgtEl>
                                          <p:spTgt spid="6963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6963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6963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6963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69638">
                                            <p:txEl>
                                              <p:pRg st="0" end="0"/>
                                            </p:txEl>
                                          </p:spTgt>
                                        </p:tgtEl>
                                      </p:cBhvr>
                                    </p:animEffect>
                                  </p:childTnLst>
                                </p:cTn>
                              </p:par>
                            </p:childTnLst>
                          </p:cTn>
                        </p:par>
                        <p:par>
                          <p:cTn id="12" fill="hold">
                            <p:stCondLst>
                              <p:cond delay="213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69638">
                                            <p:txEl>
                                              <p:pRg st="1" end="1"/>
                                            </p:txEl>
                                          </p:spTgt>
                                        </p:tgtEl>
                                        <p:attrNameLst>
                                          <p:attrName>style.visibility</p:attrName>
                                        </p:attrNameLst>
                                      </p:cBhvr>
                                      <p:to>
                                        <p:strVal val="visible"/>
                                      </p:to>
                                    </p:set>
                                    <p:anim calcmode="lin" valueType="num">
                                      <p:cBhvr>
                                        <p:cTn id="15" dur="1000" fill="hold"/>
                                        <p:tgtEl>
                                          <p:spTgt spid="6963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1000" fill="hold"/>
                                        <p:tgtEl>
                                          <p:spTgt spid="69638">
                                            <p:txEl>
                                              <p:pRg st="1" end="1"/>
                                            </p:txEl>
                                          </p:spTgt>
                                        </p:tgtEl>
                                        <p:attrNameLst>
                                          <p:attrName>ppt_y</p:attrName>
                                        </p:attrNameLst>
                                      </p:cBhvr>
                                      <p:tavLst>
                                        <p:tav tm="0">
                                          <p:val>
                                            <p:strVal val="#ppt_y"/>
                                          </p:val>
                                        </p:tav>
                                        <p:tav tm="100000">
                                          <p:val>
                                            <p:strVal val="#ppt_y"/>
                                          </p:val>
                                        </p:tav>
                                      </p:tavLst>
                                    </p:anim>
                                    <p:anim calcmode="lin" valueType="num">
                                      <p:cBhvr>
                                        <p:cTn id="17" dur="1000" fill="hold"/>
                                        <p:tgtEl>
                                          <p:spTgt spid="6963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1000" fill="hold"/>
                                        <p:tgtEl>
                                          <p:spTgt spid="6963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1000" tmFilter="0,0; .5, 1; 1, 1"/>
                                        <p:tgtEl>
                                          <p:spTgt spid="69638">
                                            <p:txEl>
                                              <p:pRg st="1" end="1"/>
                                            </p:txEl>
                                          </p:spTgt>
                                        </p:tgtEl>
                                      </p:cBhvr>
                                    </p:animEffect>
                                  </p:childTnLst>
                                </p:cTn>
                              </p:par>
                            </p:childTnLst>
                          </p:cTn>
                        </p:par>
                        <p:par>
                          <p:cTn id="20" fill="hold">
                            <p:stCondLst>
                              <p:cond delay="23500"/>
                            </p:stCondLst>
                            <p:childTnLst>
                              <p:par>
                                <p:cTn id="21" presetID="27" presetClass="entr" presetSubtype="0" fill="hold" grpId="1" nodeType="afterEffect">
                                  <p:stCondLst>
                                    <p:cond delay="0"/>
                                  </p:stCondLst>
                                  <p:iterate type="lt">
                                    <p:tmPct val="50000"/>
                                  </p:iterate>
                                  <p:childTnLst>
                                    <p:set>
                                      <p:cBhvr>
                                        <p:cTn id="22" dur="1" fill="hold">
                                          <p:stCondLst>
                                            <p:cond delay="0"/>
                                          </p:stCondLst>
                                        </p:cTn>
                                        <p:tgtEl>
                                          <p:spTgt spid="69638">
                                            <p:txEl>
                                              <p:pRg st="0" end="0"/>
                                            </p:txEl>
                                          </p:spTgt>
                                        </p:tgtEl>
                                        <p:attrNameLst>
                                          <p:attrName>style.visibility</p:attrName>
                                        </p:attrNameLst>
                                      </p:cBhvr>
                                      <p:to>
                                        <p:strVal val="visible"/>
                                      </p:to>
                                    </p:set>
                                    <p:anim calcmode="discrete" valueType="clr">
                                      <p:cBhvr override="childStyle">
                                        <p:cTn id="23" dur="80"/>
                                        <p:tgtEl>
                                          <p:spTgt spid="696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69638">
                                            <p:txEl>
                                              <p:pRg st="0" end="0"/>
                                            </p:txEl>
                                          </p:spTgt>
                                        </p:tgtEl>
                                        <p:attrNameLst>
                                          <p:attrName>fillcolor</p:attrName>
                                        </p:attrNameLst>
                                      </p:cBhvr>
                                      <p:tavLst>
                                        <p:tav tm="0">
                                          <p:val>
                                            <p:clrVal>
                                              <a:schemeClr val="accent2"/>
                                            </p:clrVal>
                                          </p:val>
                                        </p:tav>
                                        <p:tav tm="50000">
                                          <p:val>
                                            <p:clrVal>
                                              <a:schemeClr val="hlink"/>
                                            </p:clrVal>
                                          </p:val>
                                        </p:tav>
                                      </p:tavLst>
                                    </p:anim>
                                    <p:set>
                                      <p:cBhvr>
                                        <p:cTn id="25" dur="80"/>
                                        <p:tgtEl>
                                          <p:spTgt spid="69638">
                                            <p:txEl>
                                              <p:pRg st="0" end="0"/>
                                            </p:txEl>
                                          </p:spTgt>
                                        </p:tgtEl>
                                        <p:attrNameLst>
                                          <p:attrName>fill.type</p:attrName>
                                        </p:attrNameLst>
                                      </p:cBhvr>
                                      <p:to>
                                        <p:strVal val="solid"/>
                                      </p:to>
                                    </p:set>
                                  </p:childTnLst>
                                </p:cTn>
                              </p:par>
                            </p:childTnLst>
                          </p:cTn>
                        </p:par>
                        <p:par>
                          <p:cTn id="26" fill="hold">
                            <p:stCondLst>
                              <p:cond delay="31700"/>
                            </p:stCondLst>
                            <p:childTnLst>
                              <p:par>
                                <p:cTn id="27" presetID="27" presetClass="entr" presetSubtype="0" fill="hold" grpId="1" nodeType="afterEffect">
                                  <p:stCondLst>
                                    <p:cond delay="0"/>
                                  </p:stCondLst>
                                  <p:iterate type="lt">
                                    <p:tmPct val="50000"/>
                                  </p:iterate>
                                  <p:childTnLst>
                                    <p:set>
                                      <p:cBhvr>
                                        <p:cTn id="28" dur="1" fill="hold">
                                          <p:stCondLst>
                                            <p:cond delay="0"/>
                                          </p:stCondLst>
                                        </p:cTn>
                                        <p:tgtEl>
                                          <p:spTgt spid="69638">
                                            <p:txEl>
                                              <p:pRg st="1" end="1"/>
                                            </p:txEl>
                                          </p:spTgt>
                                        </p:tgtEl>
                                        <p:attrNameLst>
                                          <p:attrName>style.visibility</p:attrName>
                                        </p:attrNameLst>
                                      </p:cBhvr>
                                      <p:to>
                                        <p:strVal val="visible"/>
                                      </p:to>
                                    </p:set>
                                    <p:anim calcmode="discrete" valueType="clr">
                                      <p:cBhvr override="childStyle">
                                        <p:cTn id="29" dur="80"/>
                                        <p:tgtEl>
                                          <p:spTgt spid="6963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69638">
                                            <p:txEl>
                                              <p:pRg st="1" end="1"/>
                                            </p:txEl>
                                          </p:spTgt>
                                        </p:tgtEl>
                                        <p:attrNameLst>
                                          <p:attrName>fillcolor</p:attrName>
                                        </p:attrNameLst>
                                      </p:cBhvr>
                                      <p:tavLst>
                                        <p:tav tm="0">
                                          <p:val>
                                            <p:clrVal>
                                              <a:schemeClr val="accent2"/>
                                            </p:clrVal>
                                          </p:val>
                                        </p:tav>
                                        <p:tav tm="50000">
                                          <p:val>
                                            <p:clrVal>
                                              <a:schemeClr val="hlink"/>
                                            </p:clrVal>
                                          </p:val>
                                        </p:tav>
                                      </p:tavLst>
                                    </p:anim>
                                    <p:set>
                                      <p:cBhvr>
                                        <p:cTn id="31" dur="80"/>
                                        <p:tgtEl>
                                          <p:spTgt spid="6963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build="p"/>
      <p:bldP spid="69638"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57200" y="692150"/>
            <a:ext cx="8229600" cy="5403850"/>
          </a:xfrm>
        </p:spPr>
        <p:txBody>
          <a:bodyPr/>
          <a:lstStyle/>
          <a:p>
            <a:pPr eaLnBrk="1" hangingPunct="1">
              <a:buFont typeface="Wingdings" pitchFamily="2" charset="2"/>
              <a:buNone/>
              <a:defRPr/>
            </a:pPr>
            <a:r>
              <a:rPr lang="ru-RU">
                <a:solidFill>
                  <a:srgbClr val="FFFF00"/>
                </a:solidFill>
              </a:rPr>
              <a:t>Цвет лица землист. А он не старый.</a:t>
            </a:r>
          </a:p>
          <a:p>
            <a:pPr eaLnBrk="1" hangingPunct="1">
              <a:buFont typeface="Wingdings" pitchFamily="2" charset="2"/>
              <a:buNone/>
              <a:defRPr/>
            </a:pPr>
            <a:r>
              <a:rPr lang="ru-RU">
                <a:solidFill>
                  <a:srgbClr val="FFFF00"/>
                </a:solidFill>
              </a:rPr>
              <a:t>В доме холод, грязь…И тишина.</a:t>
            </a:r>
          </a:p>
          <a:p>
            <a:pPr eaLnBrk="1" hangingPunct="1">
              <a:buFont typeface="Wingdings" pitchFamily="2" charset="2"/>
              <a:buNone/>
              <a:defRPr/>
            </a:pPr>
            <a:r>
              <a:rPr lang="ru-RU">
                <a:solidFill>
                  <a:srgbClr val="FFFF00"/>
                </a:solidFill>
              </a:rPr>
              <a:t>Дети в школе умственно отсталых</a:t>
            </a:r>
          </a:p>
          <a:p>
            <a:pPr eaLnBrk="1" hangingPunct="1">
              <a:buFont typeface="Wingdings" pitchFamily="2" charset="2"/>
              <a:buNone/>
              <a:defRPr/>
            </a:pPr>
            <a:r>
              <a:rPr lang="ru-RU">
                <a:solidFill>
                  <a:srgbClr val="FFFF00"/>
                </a:solidFill>
              </a:rPr>
              <a:t>И в психиатрической жена…</a:t>
            </a:r>
          </a:p>
          <a:p>
            <a:pPr eaLnBrk="1" hangingPunct="1">
              <a:buFont typeface="Wingdings" pitchFamily="2" charset="2"/>
              <a:buNone/>
              <a:defRPr/>
            </a:pPr>
            <a:r>
              <a:rPr lang="ru-RU">
                <a:solidFill>
                  <a:srgbClr val="FFFF00"/>
                </a:solidFill>
              </a:rPr>
              <a:t>Слаб и вял он, словно из мочала сотворен.</a:t>
            </a:r>
          </a:p>
          <a:p>
            <a:pPr eaLnBrk="1" hangingPunct="1">
              <a:buFont typeface="Wingdings" pitchFamily="2" charset="2"/>
              <a:buNone/>
              <a:defRPr/>
            </a:pPr>
            <a:r>
              <a:rPr lang="ru-RU">
                <a:solidFill>
                  <a:srgbClr val="FFFF00"/>
                </a:solidFill>
              </a:rPr>
              <a:t>А он, при всем при том,</a:t>
            </a:r>
          </a:p>
          <a:p>
            <a:pPr eaLnBrk="1" hangingPunct="1">
              <a:buFont typeface="Wingdings" pitchFamily="2" charset="2"/>
              <a:buNone/>
              <a:defRPr/>
            </a:pPr>
            <a:r>
              <a:rPr lang="ru-RU">
                <a:solidFill>
                  <a:srgbClr val="FFFF00"/>
                </a:solidFill>
              </a:rPr>
              <a:t>Человеком тоже был сначала,</a:t>
            </a:r>
          </a:p>
          <a:p>
            <a:pPr eaLnBrk="1" hangingPunct="1">
              <a:buFont typeface="Wingdings" pitchFamily="2" charset="2"/>
              <a:buNone/>
              <a:defRPr/>
            </a:pPr>
            <a:r>
              <a:rPr lang="ru-RU">
                <a:solidFill>
                  <a:srgbClr val="FFFF00"/>
                </a:solidFill>
              </a:rPr>
              <a:t>Тенью человека стал потом.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tgtEl>
                                          <p:spTgt spid="72707">
                                            <p:txEl>
                                              <p:pRg st="0" end="0"/>
                                            </p:txEl>
                                          </p:spTgt>
                                        </p:tgtEl>
                                      </p:cBhvr>
                                    </p:animEffect>
                                    <p:anim calcmode="lin" valueType="num">
                                      <p:cBhvr>
                                        <p:cTn id="8"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Effect transition="in" filter="fade">
                                      <p:cBhvr>
                                        <p:cTn id="13" dur="1000"/>
                                        <p:tgtEl>
                                          <p:spTgt spid="72707">
                                            <p:txEl>
                                              <p:pRg st="1" end="1"/>
                                            </p:txEl>
                                          </p:spTgt>
                                        </p:tgtEl>
                                      </p:cBhvr>
                                    </p:animEffect>
                                    <p:anim calcmode="lin" valueType="num">
                                      <p:cBhvr>
                                        <p:cTn id="14"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270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animEffect transition="in" filter="fade">
                                      <p:cBhvr>
                                        <p:cTn id="19" dur="1000"/>
                                        <p:tgtEl>
                                          <p:spTgt spid="72707">
                                            <p:txEl>
                                              <p:pRg st="2" end="2"/>
                                            </p:txEl>
                                          </p:spTgt>
                                        </p:tgtEl>
                                      </p:cBhvr>
                                    </p:animEffect>
                                    <p:anim calcmode="lin" valueType="num">
                                      <p:cBhvr>
                                        <p:cTn id="20"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270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Effect transition="in" filter="fade">
                                      <p:cBhvr>
                                        <p:cTn id="25" dur="1000"/>
                                        <p:tgtEl>
                                          <p:spTgt spid="72707">
                                            <p:txEl>
                                              <p:pRg st="3" end="3"/>
                                            </p:txEl>
                                          </p:spTgt>
                                        </p:tgtEl>
                                      </p:cBhvr>
                                    </p:animEffect>
                                    <p:anim calcmode="lin" valueType="num">
                                      <p:cBhvr>
                                        <p:cTn id="26" dur="10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72707">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72707">
                                            <p:txEl>
                                              <p:pRg st="4" end="4"/>
                                            </p:txEl>
                                          </p:spTgt>
                                        </p:tgtEl>
                                        <p:attrNameLst>
                                          <p:attrName>style.visibility</p:attrName>
                                        </p:attrNameLst>
                                      </p:cBhvr>
                                      <p:to>
                                        <p:strVal val="visible"/>
                                      </p:to>
                                    </p:set>
                                    <p:animEffect transition="in" filter="fade">
                                      <p:cBhvr>
                                        <p:cTn id="31" dur="1000"/>
                                        <p:tgtEl>
                                          <p:spTgt spid="72707">
                                            <p:txEl>
                                              <p:pRg st="4" end="4"/>
                                            </p:txEl>
                                          </p:spTgt>
                                        </p:tgtEl>
                                      </p:cBhvr>
                                    </p:animEffect>
                                    <p:anim calcmode="lin" valueType="num">
                                      <p:cBhvr>
                                        <p:cTn id="32" dur="10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2707">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72707">
                                            <p:txEl>
                                              <p:pRg st="5" end="5"/>
                                            </p:txEl>
                                          </p:spTgt>
                                        </p:tgtEl>
                                        <p:attrNameLst>
                                          <p:attrName>style.visibility</p:attrName>
                                        </p:attrNameLst>
                                      </p:cBhvr>
                                      <p:to>
                                        <p:strVal val="visible"/>
                                      </p:to>
                                    </p:set>
                                    <p:animEffect transition="in" filter="fade">
                                      <p:cBhvr>
                                        <p:cTn id="37" dur="1000"/>
                                        <p:tgtEl>
                                          <p:spTgt spid="72707">
                                            <p:txEl>
                                              <p:pRg st="5" end="5"/>
                                            </p:txEl>
                                          </p:spTgt>
                                        </p:tgtEl>
                                      </p:cBhvr>
                                    </p:animEffect>
                                    <p:anim calcmode="lin" valueType="num">
                                      <p:cBhvr>
                                        <p:cTn id="38" dur="1000" fill="hold"/>
                                        <p:tgtEl>
                                          <p:spTgt spid="72707">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72707">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72707">
                                            <p:txEl>
                                              <p:pRg st="6" end="6"/>
                                            </p:txEl>
                                          </p:spTgt>
                                        </p:tgtEl>
                                        <p:attrNameLst>
                                          <p:attrName>style.visibility</p:attrName>
                                        </p:attrNameLst>
                                      </p:cBhvr>
                                      <p:to>
                                        <p:strVal val="visible"/>
                                      </p:to>
                                    </p:set>
                                    <p:animEffect transition="in" filter="fade">
                                      <p:cBhvr>
                                        <p:cTn id="43" dur="1000"/>
                                        <p:tgtEl>
                                          <p:spTgt spid="72707">
                                            <p:txEl>
                                              <p:pRg st="6" end="6"/>
                                            </p:txEl>
                                          </p:spTgt>
                                        </p:tgtEl>
                                      </p:cBhvr>
                                    </p:animEffect>
                                    <p:anim calcmode="lin" valueType="num">
                                      <p:cBhvr>
                                        <p:cTn id="44" dur="1000" fill="hold"/>
                                        <p:tgtEl>
                                          <p:spTgt spid="7270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2707">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72707">
                                            <p:txEl>
                                              <p:pRg st="7" end="7"/>
                                            </p:txEl>
                                          </p:spTgt>
                                        </p:tgtEl>
                                        <p:attrNameLst>
                                          <p:attrName>style.visibility</p:attrName>
                                        </p:attrNameLst>
                                      </p:cBhvr>
                                      <p:to>
                                        <p:strVal val="visible"/>
                                      </p:to>
                                    </p:set>
                                    <p:animEffect transition="in" filter="fade">
                                      <p:cBhvr>
                                        <p:cTn id="49" dur="1000"/>
                                        <p:tgtEl>
                                          <p:spTgt spid="72707">
                                            <p:txEl>
                                              <p:pRg st="7" end="7"/>
                                            </p:txEl>
                                          </p:spTgt>
                                        </p:tgtEl>
                                      </p:cBhvr>
                                    </p:animEffect>
                                    <p:anim calcmode="lin" valueType="num">
                                      <p:cBhvr>
                                        <p:cTn id="50" dur="1000" fill="hold"/>
                                        <p:tgtEl>
                                          <p:spTgt spid="7270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270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395288" y="981075"/>
            <a:ext cx="8229600" cy="5040313"/>
          </a:xfrm>
        </p:spPr>
        <p:txBody>
          <a:bodyPr/>
          <a:lstStyle/>
          <a:p>
            <a:pPr eaLnBrk="1" hangingPunct="1">
              <a:buFont typeface="Wingdings" pitchFamily="2" charset="2"/>
              <a:buNone/>
              <a:defRPr/>
            </a:pPr>
            <a:r>
              <a:rPr lang="ru-RU" sz="2800"/>
              <a:t>   </a:t>
            </a:r>
            <a:r>
              <a:rPr lang="ru-RU" sz="2800">
                <a:solidFill>
                  <a:srgbClr val="FFFF00"/>
                </a:solidFill>
              </a:rPr>
              <a:t>Искоренить наркоманию – неотложная и гуманнейшая задача. Для этого наше общество имеет все возможности и условия. И гражданский долг каждого из нас – включиться в борьбу против наступления дурманящей отравы. Чтобы никогда не увидеть на руках детей следы ядовитого жала шприца. Не уловить приторный запах анаши. Не увидеть родных вам людей в муках. Надо, чтобы мы все поняли, что наркомания это трагедия.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p:cTn id="7" dur="1000" fill="hold"/>
                                        <p:tgtEl>
                                          <p:spTgt spid="7373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373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ru-RU" b="1">
                <a:solidFill>
                  <a:srgbClr val="FFFF00"/>
                </a:solidFill>
              </a:rPr>
              <a:t>Евгений Плющенко</a:t>
            </a:r>
          </a:p>
        </p:txBody>
      </p:sp>
      <p:pic>
        <p:nvPicPr>
          <p:cNvPr id="16388" name="Picture 4" descr="picture1"/>
          <p:cNvPicPr>
            <a:picLocks noGrp="1" noChangeAspect="1" noChangeArrowheads="1"/>
          </p:cNvPicPr>
          <p:nvPr>
            <p:ph idx="1"/>
          </p:nvPr>
        </p:nvPicPr>
        <p:blipFill>
          <a:blip r:embed="rId2" cstate="print"/>
          <a:srcRect/>
          <a:stretch>
            <a:fillRect/>
          </a:stretch>
        </p:blipFill>
        <p:spPr>
          <a:xfrm>
            <a:off x="1619250" y="1806575"/>
            <a:ext cx="6337300" cy="47244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1000" fill="hold"/>
                                        <p:tgtEl>
                                          <p:spTgt spid="74754"/>
                                        </p:tgtEl>
                                        <p:attrNameLst>
                                          <p:attrName>ppt_w</p:attrName>
                                        </p:attrNameLst>
                                      </p:cBhvr>
                                      <p:tavLst>
                                        <p:tav tm="0">
                                          <p:val>
                                            <p:fltVal val="0"/>
                                          </p:val>
                                        </p:tav>
                                        <p:tav tm="100000">
                                          <p:val>
                                            <p:strVal val="#ppt_w"/>
                                          </p:val>
                                        </p:tav>
                                      </p:tavLst>
                                    </p:anim>
                                    <p:anim calcmode="lin" valueType="num">
                                      <p:cBhvr>
                                        <p:cTn id="8" dur="1000" fill="hold"/>
                                        <p:tgtEl>
                                          <p:spTgt spid="74754"/>
                                        </p:tgtEl>
                                        <p:attrNameLst>
                                          <p:attrName>ppt_h</p:attrName>
                                        </p:attrNameLst>
                                      </p:cBhvr>
                                      <p:tavLst>
                                        <p:tav tm="0">
                                          <p:val>
                                            <p:fltVal val="0"/>
                                          </p:val>
                                        </p:tav>
                                        <p:tav tm="100000">
                                          <p:val>
                                            <p:strVal val="#ppt_h"/>
                                          </p:val>
                                        </p:tav>
                                      </p:tavLst>
                                    </p:anim>
                                    <p:animEffect transition="in" filter="fade">
                                      <p:cBhvr>
                                        <p:cTn id="9" dur="1000"/>
                                        <p:tgtEl>
                                          <p:spTgt spid="74754"/>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dissolve">
                                      <p:cBhvr>
                                        <p:cTn id="13" dur="1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ru-RU" sz="5400" b="1">
                <a:solidFill>
                  <a:srgbClr val="FFFF00"/>
                </a:solidFill>
              </a:rPr>
              <a:t>Алексей Немов.</a:t>
            </a:r>
          </a:p>
        </p:txBody>
      </p:sp>
      <p:pic>
        <p:nvPicPr>
          <p:cNvPr id="7172" name="Picture 4" descr="Алексей Немов: закончил Тольяттинский педагогический университет по специальности тренер"/>
          <p:cNvPicPr>
            <a:picLocks noGrp="1" noChangeAspect="1" noChangeArrowheads="1"/>
          </p:cNvPicPr>
          <p:nvPr>
            <p:ph idx="1"/>
          </p:nvPr>
        </p:nvPicPr>
        <p:blipFill>
          <a:blip r:embed="rId2" cstate="print"/>
          <a:srcRect/>
          <a:stretch>
            <a:fillRect/>
          </a:stretch>
        </p:blipFill>
        <p:spPr>
          <a:xfrm>
            <a:off x="1187450" y="1609725"/>
            <a:ext cx="7200900" cy="476091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ppt_w</p:attrName>
                                        </p:attrNameLst>
                                      </p:cBhvr>
                                      <p:tavLst>
                                        <p:tav tm="0">
                                          <p:val>
                                            <p:fltVal val="0"/>
                                          </p:val>
                                        </p:tav>
                                        <p:tav tm="100000">
                                          <p:val>
                                            <p:strVal val="#ppt_w"/>
                                          </p:val>
                                        </p:tav>
                                      </p:tavLst>
                                    </p:anim>
                                    <p:anim calcmode="lin" valueType="num">
                                      <p:cBhvr>
                                        <p:cTn id="8" dur="1000" fill="hold"/>
                                        <p:tgtEl>
                                          <p:spTgt spid="76802"/>
                                        </p:tgtEl>
                                        <p:attrNameLst>
                                          <p:attrName>ppt_h</p:attrName>
                                        </p:attrNameLst>
                                      </p:cBhvr>
                                      <p:tavLst>
                                        <p:tav tm="0">
                                          <p:val>
                                            <p:fltVal val="0"/>
                                          </p:val>
                                        </p:tav>
                                        <p:tav tm="100000">
                                          <p:val>
                                            <p:strVal val="#ppt_h"/>
                                          </p:val>
                                        </p:tav>
                                      </p:tavLst>
                                    </p:anim>
                                    <p:animEffect transition="in" filter="fade">
                                      <p:cBhvr>
                                        <p:cTn id="9" dur="1000"/>
                                        <p:tgtEl>
                                          <p:spTgt spid="76802"/>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dissolve">
                                      <p:cBhvr>
                                        <p:cTn id="13"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68313" y="476250"/>
            <a:ext cx="8229600" cy="1503363"/>
          </a:xfrm>
        </p:spPr>
        <p:txBody>
          <a:bodyPr/>
          <a:lstStyle/>
          <a:p>
            <a:pPr eaLnBrk="1" hangingPunct="1">
              <a:defRPr/>
            </a:pPr>
            <a:r>
              <a:rPr lang="ru-RU" b="1">
                <a:solidFill>
                  <a:srgbClr val="FFFF00"/>
                </a:solidFill>
              </a:rPr>
              <a:t>Мария Шарапова. </a:t>
            </a:r>
            <a:br>
              <a:rPr lang="ru-RU" b="1">
                <a:solidFill>
                  <a:srgbClr val="FFFF00"/>
                </a:solidFill>
              </a:rPr>
            </a:br>
            <a:endParaRPr lang="ru-RU" b="1">
              <a:solidFill>
                <a:srgbClr val="FFFF00"/>
              </a:solidFill>
            </a:endParaRPr>
          </a:p>
        </p:txBody>
      </p:sp>
      <p:pic>
        <p:nvPicPr>
          <p:cNvPr id="15364" name="Picture 4" descr="picture3"/>
          <p:cNvPicPr>
            <a:picLocks noGrp="1" noChangeAspect="1" noChangeArrowheads="1"/>
          </p:cNvPicPr>
          <p:nvPr>
            <p:ph idx="1"/>
          </p:nvPr>
        </p:nvPicPr>
        <p:blipFill>
          <a:blip r:embed="rId2" cstate="print"/>
          <a:srcRect/>
          <a:stretch>
            <a:fillRect/>
          </a:stretch>
        </p:blipFill>
        <p:spPr>
          <a:xfrm>
            <a:off x="1331913" y="1773238"/>
            <a:ext cx="6553200" cy="49149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1000" fill="hold"/>
                                        <p:tgtEl>
                                          <p:spTgt spid="78850"/>
                                        </p:tgtEl>
                                        <p:attrNameLst>
                                          <p:attrName>ppt_w</p:attrName>
                                        </p:attrNameLst>
                                      </p:cBhvr>
                                      <p:tavLst>
                                        <p:tav tm="0">
                                          <p:val>
                                            <p:fltVal val="0"/>
                                          </p:val>
                                        </p:tav>
                                        <p:tav tm="100000">
                                          <p:val>
                                            <p:strVal val="#ppt_w"/>
                                          </p:val>
                                        </p:tav>
                                      </p:tavLst>
                                    </p:anim>
                                    <p:anim calcmode="lin" valueType="num">
                                      <p:cBhvr>
                                        <p:cTn id="8" dur="1000" fill="hold"/>
                                        <p:tgtEl>
                                          <p:spTgt spid="78850"/>
                                        </p:tgtEl>
                                        <p:attrNameLst>
                                          <p:attrName>ppt_h</p:attrName>
                                        </p:attrNameLst>
                                      </p:cBhvr>
                                      <p:tavLst>
                                        <p:tav tm="0">
                                          <p:val>
                                            <p:fltVal val="0"/>
                                          </p:val>
                                        </p:tav>
                                        <p:tav tm="100000">
                                          <p:val>
                                            <p:strVal val="#ppt_h"/>
                                          </p:val>
                                        </p:tav>
                                      </p:tavLst>
                                    </p:anim>
                                    <p:animEffect transition="in" filter="fade">
                                      <p:cBhvr>
                                        <p:cTn id="9" dur="1000"/>
                                        <p:tgtEl>
                                          <p:spTgt spid="78850"/>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15364"/>
                                        </p:tgtEl>
                                        <p:attrNameLst>
                                          <p:attrName>style.visibility</p:attrName>
                                        </p:attrNameLst>
                                      </p:cBhvr>
                                      <p:to>
                                        <p:strVal val="visible"/>
                                      </p:to>
                                    </p:set>
                                    <p:animEffect transition="in" filter="dissolve">
                                      <p:cBhvr>
                                        <p:cTn id="13"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ru-RU" b="1">
                <a:solidFill>
                  <a:srgbClr val="FFFF00"/>
                </a:solidFill>
              </a:rPr>
              <a:t>Роман Павлюченко.</a:t>
            </a:r>
          </a:p>
        </p:txBody>
      </p:sp>
      <p:pic>
        <p:nvPicPr>
          <p:cNvPr id="12292" name="Picture 4" descr="hero"/>
          <p:cNvPicPr>
            <a:picLocks noGrp="1" noChangeAspect="1" noChangeArrowheads="1"/>
          </p:cNvPicPr>
          <p:nvPr>
            <p:ph idx="1"/>
          </p:nvPr>
        </p:nvPicPr>
        <p:blipFill>
          <a:blip r:embed="rId2" cstate="print"/>
          <a:srcRect/>
          <a:stretch>
            <a:fillRect/>
          </a:stretch>
        </p:blipFill>
        <p:spPr>
          <a:xfrm>
            <a:off x="2338388" y="1412875"/>
            <a:ext cx="4460875" cy="51847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ppt_w</p:attrName>
                                        </p:attrNameLst>
                                      </p:cBhvr>
                                      <p:tavLst>
                                        <p:tav tm="0">
                                          <p:val>
                                            <p:fltVal val="0"/>
                                          </p:val>
                                        </p:tav>
                                        <p:tav tm="100000">
                                          <p:val>
                                            <p:strVal val="#ppt_w"/>
                                          </p:val>
                                        </p:tav>
                                      </p:tavLst>
                                    </p:anim>
                                    <p:anim calcmode="lin" valueType="num">
                                      <p:cBhvr>
                                        <p:cTn id="8" dur="1000" fill="hold"/>
                                        <p:tgtEl>
                                          <p:spTgt spid="80898"/>
                                        </p:tgtEl>
                                        <p:attrNameLst>
                                          <p:attrName>ppt_h</p:attrName>
                                        </p:attrNameLst>
                                      </p:cBhvr>
                                      <p:tavLst>
                                        <p:tav tm="0">
                                          <p:val>
                                            <p:fltVal val="0"/>
                                          </p:val>
                                        </p:tav>
                                        <p:tav tm="100000">
                                          <p:val>
                                            <p:strVal val="#ppt_h"/>
                                          </p:val>
                                        </p:tav>
                                      </p:tavLst>
                                    </p:anim>
                                    <p:animEffect transition="in" filter="fade">
                                      <p:cBhvr>
                                        <p:cTn id="9" dur="1000"/>
                                        <p:tgtEl>
                                          <p:spTgt spid="80898"/>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12292"/>
                                        </p:tgtEl>
                                        <p:attrNameLst>
                                          <p:attrName>style.visibility</p:attrName>
                                        </p:attrNameLst>
                                      </p:cBhvr>
                                      <p:to>
                                        <p:strVal val="visible"/>
                                      </p:to>
                                    </p:set>
                                    <p:animEffect transition="in" filter="dissolve">
                                      <p:cBhvr>
                                        <p:cTn id="13" dur="1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79388" y="260350"/>
            <a:ext cx="8785225" cy="1873250"/>
          </a:xfrm>
        </p:spPr>
        <p:txBody>
          <a:bodyPr/>
          <a:lstStyle/>
          <a:p>
            <a:pPr eaLnBrk="1" hangingPunct="1">
              <a:defRPr/>
            </a:pPr>
            <a:r>
              <a:rPr lang="ru-RU" sz="3200" b="1" dirty="0">
                <a:solidFill>
                  <a:srgbClr val="FFFF00"/>
                </a:solidFill>
              </a:rPr>
              <a:t>Возможна ли была бы их победа, если бы они впустили в свою жизнь наркотики?</a:t>
            </a:r>
          </a:p>
        </p:txBody>
      </p:sp>
      <p:sp>
        <p:nvSpPr>
          <p:cNvPr id="82947" name="Rectangle 3"/>
          <p:cNvSpPr>
            <a:spLocks noGrp="1" noChangeArrowheads="1"/>
          </p:cNvSpPr>
          <p:nvPr>
            <p:ph type="body" idx="1"/>
          </p:nvPr>
        </p:nvSpPr>
        <p:spPr>
          <a:xfrm>
            <a:off x="395288" y="2997200"/>
            <a:ext cx="8229600" cy="3168650"/>
          </a:xfrm>
        </p:spPr>
        <p:txBody>
          <a:bodyPr/>
          <a:lstStyle/>
          <a:p>
            <a:pPr algn="ctr" eaLnBrk="1" hangingPunct="1">
              <a:buFont typeface="Wingdings" pitchFamily="2" charset="2"/>
              <a:buNone/>
              <a:defRPr/>
            </a:pPr>
            <a:r>
              <a:rPr lang="ru-RU" sz="8000" b="1">
                <a:solidFill>
                  <a:srgbClr val="FFFF00"/>
                </a:solidFill>
              </a:rPr>
              <a:t>НИКОГДА!</a:t>
            </a:r>
          </a:p>
          <a:p>
            <a:pPr eaLnBrk="1" hangingPunct="1">
              <a:buFont typeface="Wingdings" pitchFamily="2" charset="2"/>
              <a:buNone/>
              <a:defRPr/>
            </a:pPr>
            <a:endParaRPr lang="ru-RU">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2000" fill="hold"/>
                                        <p:tgtEl>
                                          <p:spTgt spid="82946"/>
                                        </p:tgtEl>
                                        <p:attrNameLst>
                                          <p:attrName>ppt_w</p:attrName>
                                        </p:attrNameLst>
                                      </p:cBhvr>
                                      <p:tavLst>
                                        <p:tav tm="0">
                                          <p:val>
                                            <p:fltVal val="0"/>
                                          </p:val>
                                        </p:tav>
                                        <p:tav tm="100000">
                                          <p:val>
                                            <p:strVal val="#ppt_w"/>
                                          </p:val>
                                        </p:tav>
                                      </p:tavLst>
                                    </p:anim>
                                    <p:anim calcmode="lin" valueType="num">
                                      <p:cBhvr>
                                        <p:cTn id="8" dur="2000" fill="hold"/>
                                        <p:tgtEl>
                                          <p:spTgt spid="82946"/>
                                        </p:tgtEl>
                                        <p:attrNameLst>
                                          <p:attrName>ppt_h</p:attrName>
                                        </p:attrNameLst>
                                      </p:cBhvr>
                                      <p:tavLst>
                                        <p:tav tm="0">
                                          <p:val>
                                            <p:fltVal val="0"/>
                                          </p:val>
                                        </p:tav>
                                        <p:tav tm="100000">
                                          <p:val>
                                            <p:strVal val="#ppt_h"/>
                                          </p:val>
                                        </p:tav>
                                      </p:tavLst>
                                    </p:anim>
                                    <p:animEffect transition="in" filter="fade">
                                      <p:cBhvr>
                                        <p:cTn id="9" dur="2000"/>
                                        <p:tgtEl>
                                          <p:spTgt spid="82946"/>
                                        </p:tgtEl>
                                      </p:cBhvr>
                                    </p:animEffect>
                                  </p:childTnLst>
                                </p:cTn>
                              </p:par>
                            </p:childTnLst>
                          </p:cTn>
                        </p:par>
                        <p:par>
                          <p:cTn id="10" fill="hold">
                            <p:stCondLst>
                              <p:cond delay="2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82947">
                                            <p:txEl>
                                              <p:pRg st="0" end="0"/>
                                            </p:txEl>
                                          </p:spTgt>
                                        </p:tgtEl>
                                        <p:attrNameLst>
                                          <p:attrName>style.visibility</p:attrName>
                                        </p:attrNameLst>
                                      </p:cBhvr>
                                      <p:to>
                                        <p:strVal val="visible"/>
                                      </p:to>
                                    </p:set>
                                    <p:anim calcmode="lin" valueType="num">
                                      <p:cBhvr>
                                        <p:cTn id="13" dur="10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294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2947">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82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457200" y="692150"/>
            <a:ext cx="8229600" cy="5403850"/>
          </a:xfrm>
          <a:ln>
            <a:solidFill>
              <a:srgbClr val="66FF33"/>
            </a:solidFill>
          </a:ln>
        </p:spPr>
        <p:txBody>
          <a:bodyPr/>
          <a:lstStyle/>
          <a:p>
            <a:pPr algn="ctr" eaLnBrk="1" hangingPunct="1">
              <a:buFont typeface="Wingdings" pitchFamily="2" charset="2"/>
              <a:buNone/>
              <a:defRPr/>
            </a:pPr>
            <a:r>
              <a:rPr lang="ru-RU" sz="4000" b="1" dirty="0">
                <a:solidFill>
                  <a:srgbClr val="FFFF00"/>
                </a:solidFill>
                <a:latin typeface="Georgia" pitchFamily="18" charset="0"/>
              </a:rPr>
              <a:t>Каждый человек должен осознать, что</a:t>
            </a:r>
            <a:r>
              <a:rPr lang="ru-RU" sz="3600" b="1" dirty="0">
                <a:solidFill>
                  <a:srgbClr val="FFFF00"/>
                </a:solidFill>
                <a:latin typeface="Georgia" pitchFamily="18" charset="0"/>
              </a:rPr>
              <a:t> </a:t>
            </a:r>
          </a:p>
          <a:p>
            <a:pPr algn="ctr" eaLnBrk="1" hangingPunct="1">
              <a:buFont typeface="Wingdings" pitchFamily="2" charset="2"/>
              <a:buNone/>
              <a:defRPr/>
            </a:pPr>
            <a:r>
              <a:rPr lang="ru-RU" sz="4000" b="1" dirty="0">
                <a:solidFill>
                  <a:srgbClr val="FF0000"/>
                </a:solidFill>
                <a:latin typeface="Georgia" pitchFamily="18" charset="0"/>
              </a:rPr>
              <a:t>его здоровье, жизнь </a:t>
            </a:r>
            <a:r>
              <a:rPr lang="ru-RU" sz="4000" b="1" dirty="0">
                <a:solidFill>
                  <a:srgbClr val="FFFF00"/>
                </a:solidFill>
                <a:latin typeface="Georgia" pitchFamily="18" charset="0"/>
              </a:rPr>
              <a:t>– это то, что он получил от прошлых поколений, и то, что он спустя время должен передать грядущим поколениям.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83971">
                                            <p:bg/>
                                          </p:spTgt>
                                        </p:tgtEl>
                                        <p:attrNameLst>
                                          <p:attrName>style.visibility</p:attrName>
                                        </p:attrNameLst>
                                      </p:cBhvr>
                                      <p:to>
                                        <p:strVal val="visible"/>
                                      </p:to>
                                    </p:set>
                                    <p:anim calcmode="lin" valueType="num">
                                      <p:cBhvr>
                                        <p:cTn id="7" dur="1000" fill="hold"/>
                                        <p:tgtEl>
                                          <p:spTgt spid="83971">
                                            <p:bg/>
                                          </p:spTgt>
                                        </p:tgtEl>
                                        <p:attrNameLst>
                                          <p:attrName>ppt_w</p:attrName>
                                        </p:attrNameLst>
                                      </p:cBhvr>
                                      <p:tavLst>
                                        <p:tav tm="0">
                                          <p:val>
                                            <p:strVal val="#ppt_w*0.70"/>
                                          </p:val>
                                        </p:tav>
                                        <p:tav tm="100000">
                                          <p:val>
                                            <p:strVal val="#ppt_w"/>
                                          </p:val>
                                        </p:tav>
                                      </p:tavLst>
                                    </p:anim>
                                    <p:anim calcmode="lin" valueType="num">
                                      <p:cBhvr>
                                        <p:cTn id="8" dur="1000" fill="hold"/>
                                        <p:tgtEl>
                                          <p:spTgt spid="83971">
                                            <p:bg/>
                                          </p:spTgt>
                                        </p:tgtEl>
                                        <p:attrNameLst>
                                          <p:attrName>ppt_h</p:attrName>
                                        </p:attrNameLst>
                                      </p:cBhvr>
                                      <p:tavLst>
                                        <p:tav tm="0">
                                          <p:val>
                                            <p:strVal val="#ppt_h"/>
                                          </p:val>
                                        </p:tav>
                                        <p:tav tm="100000">
                                          <p:val>
                                            <p:strVal val="#ppt_h"/>
                                          </p:val>
                                        </p:tav>
                                      </p:tavLst>
                                    </p:anim>
                                    <p:animEffect transition="in" filter="fade">
                                      <p:cBhvr>
                                        <p:cTn id="9" dur="1000"/>
                                        <p:tgtEl>
                                          <p:spTgt spid="83971">
                                            <p:bg/>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 calcmode="lin" valueType="num">
                                      <p:cBhvr>
                                        <p:cTn id="13" dur="1000" fill="hold"/>
                                        <p:tgtEl>
                                          <p:spTgt spid="83971">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83971">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3971">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83971">
                                            <p:txEl>
                                              <p:pRg st="1" end="1"/>
                                            </p:txEl>
                                          </p:spTgt>
                                        </p:tgtEl>
                                        <p:attrNameLst>
                                          <p:attrName>style.visibility</p:attrName>
                                        </p:attrNameLst>
                                      </p:cBhvr>
                                      <p:to>
                                        <p:strVal val="visible"/>
                                      </p:to>
                                    </p:set>
                                    <p:anim calcmode="lin" valueType="num">
                                      <p:cBhvr>
                                        <p:cTn id="19" dur="1000" fill="hold"/>
                                        <p:tgtEl>
                                          <p:spTgt spid="83971">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83971">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8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11188" y="2708275"/>
            <a:ext cx="7772400" cy="1736725"/>
          </a:xfrm>
        </p:spPr>
        <p:txBody>
          <a:bodyPr/>
          <a:lstStyle/>
          <a:p>
            <a:pPr eaLnBrk="1" hangingPunct="1">
              <a:defRPr/>
            </a:pPr>
            <a:r>
              <a:rPr lang="ru-RU" b="1" i="1" dirty="0">
                <a:solidFill>
                  <a:srgbClr val="FFFF00"/>
                </a:solidFill>
              </a:rPr>
              <a:t>Какие мифы о наркотиках бытуют в среде подростков и молодых людей?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800" decel="100000"/>
                                        <p:tgtEl>
                                          <p:spTgt spid="53250"/>
                                        </p:tgtEl>
                                      </p:cBhvr>
                                    </p:animEffect>
                                    <p:anim calcmode="lin" valueType="num">
                                      <p:cBhvr>
                                        <p:cTn id="8" dur="800" decel="100000" fill="hold"/>
                                        <p:tgtEl>
                                          <p:spTgt spid="53250"/>
                                        </p:tgtEl>
                                        <p:attrNameLst>
                                          <p:attrName>style.rotation</p:attrName>
                                        </p:attrNameLst>
                                      </p:cBhvr>
                                      <p:tavLst>
                                        <p:tav tm="0">
                                          <p:val>
                                            <p:fltVal val="-90"/>
                                          </p:val>
                                        </p:tav>
                                        <p:tav tm="100000">
                                          <p:val>
                                            <p:fltVal val="0"/>
                                          </p:val>
                                        </p:tav>
                                      </p:tavLst>
                                    </p:anim>
                                    <p:anim calcmode="lin" valueType="num">
                                      <p:cBhvr>
                                        <p:cTn id="9" dur="800" decel="100000" fill="hold"/>
                                        <p:tgtEl>
                                          <p:spTgt spid="53250"/>
                                        </p:tgtEl>
                                        <p:attrNameLst>
                                          <p:attrName>ppt_x</p:attrName>
                                        </p:attrNameLst>
                                      </p:cBhvr>
                                      <p:tavLst>
                                        <p:tav tm="0">
                                          <p:val>
                                            <p:strVal val="#ppt_x+0.4"/>
                                          </p:val>
                                        </p:tav>
                                        <p:tav tm="100000">
                                          <p:val>
                                            <p:strVal val="#ppt_x-0.05"/>
                                          </p:val>
                                        </p:tav>
                                      </p:tavLst>
                                    </p:anim>
                                    <p:anim calcmode="lin" valueType="num">
                                      <p:cBhvr>
                                        <p:cTn id="10" dur="800" decel="100000" fill="hold"/>
                                        <p:tgtEl>
                                          <p:spTgt spid="532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32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32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ru-RU" sz="3200" i="1">
                <a:solidFill>
                  <a:srgbClr val="FFFF00"/>
                </a:solidFill>
              </a:rPr>
              <a:t>Миф 1. Употребление наркотиков не болезнь, а баловство, дурная привычка.</a:t>
            </a:r>
          </a:p>
        </p:txBody>
      </p:sp>
      <p:sp>
        <p:nvSpPr>
          <p:cNvPr id="5529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ru-RU" sz="2800" dirty="0"/>
              <a:t>   </a:t>
            </a:r>
            <a:r>
              <a:rPr lang="ru-RU" sz="2800" dirty="0">
                <a:solidFill>
                  <a:srgbClr val="FF0000"/>
                </a:solidFill>
              </a:rPr>
              <a:t>Употребление наркотиков очень скоро приводит к возникновению болезни, название которой - наркомания. Основной симптом этой страшной болезни - зависимость от употребления наркотика, начинающего играть в обмене веществ человека такую же роль, как воздух, вода и пища. Если эту болезнь вовремя не остановить, она приводит к ранней и мучительной смерти, поскольку изменения в организме становятся необратимыми.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arn(inVertical)">
                                      <p:cBhvr>
                                        <p:cTn id="7" dur="1000"/>
                                        <p:tgtEl>
                                          <p:spTgt spid="5529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fade">
                                      <p:cBhvr>
                                        <p:cTn id="11" dur="1000"/>
                                        <p:tgtEl>
                                          <p:spTgt spid="55299">
                                            <p:txEl>
                                              <p:pRg st="0" end="0"/>
                                            </p:txEl>
                                          </p:spTgt>
                                        </p:tgtEl>
                                      </p:cBhvr>
                                    </p:animEffect>
                                    <p:anim calcmode="lin" valueType="num">
                                      <p:cBhvr>
                                        <p:cTn id="12"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5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ru-RU" sz="3600" i="1">
                <a:solidFill>
                  <a:srgbClr val="FFFF00"/>
                </a:solidFill>
              </a:rPr>
              <a:t>Миф 2. Наркомания излечима.</a:t>
            </a:r>
          </a:p>
        </p:txBody>
      </p:sp>
      <p:sp>
        <p:nvSpPr>
          <p:cNvPr id="5632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ru-RU" dirty="0"/>
              <a:t>   </a:t>
            </a:r>
            <a:r>
              <a:rPr lang="ru-RU" dirty="0">
                <a:solidFill>
                  <a:srgbClr val="FF0000"/>
                </a:solidFill>
              </a:rPr>
              <a:t>Наркомания неизлечима. Иногда болезнь переходит в скрытую форму, и стоит только после долгого лечения хоть раз попробовать наркотик, как болезнь вспыхивает снова, приобретая еще более тяжелые формы. Поэтому считается, что наркоман, даже длительное время воздерживающийся от употребления наркотиков, является хронически больным.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arn(inVertical)">
                                      <p:cBhvr>
                                        <p:cTn id="7" dur="500"/>
                                        <p:tgtEl>
                                          <p:spTgt spid="5632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fade">
                                      <p:cBhvr>
                                        <p:cTn id="11" dur="1000"/>
                                        <p:tgtEl>
                                          <p:spTgt spid="56323">
                                            <p:txEl>
                                              <p:pRg st="0" end="0"/>
                                            </p:txEl>
                                          </p:spTgt>
                                        </p:tgtEl>
                                      </p:cBhvr>
                                    </p:animEffect>
                                    <p:anim calcmode="lin" valueType="num">
                                      <p:cBhvr>
                                        <p:cTn id="12"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6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ru-RU" sz="3200" i="1">
                <a:solidFill>
                  <a:srgbClr val="FFFF00"/>
                </a:solidFill>
              </a:rPr>
              <a:t>Миф 3. Наркотиком могут поделиться просто так, по доброте душевной</a:t>
            </a:r>
            <a:r>
              <a:rPr lang="ru-RU" sz="4000" i="1">
                <a:solidFill>
                  <a:srgbClr val="FFFF00"/>
                </a:solidFill>
              </a:rPr>
              <a:t>.</a:t>
            </a:r>
          </a:p>
        </p:txBody>
      </p:sp>
      <p:sp>
        <p:nvSpPr>
          <p:cNvPr id="5734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ru-RU" sz="2800" dirty="0"/>
              <a:t>   </a:t>
            </a:r>
            <a:r>
              <a:rPr lang="ru-RU" sz="2800" dirty="0">
                <a:solidFill>
                  <a:srgbClr val="FF0000"/>
                </a:solidFill>
              </a:rPr>
              <a:t>Есть такая поговорка «Бесплатный сыр бывает только в мышеловке». Наркотики сначала предлагают бесплатно, человек привыкает, и тогда с него начинают требовать деньги. Человеку с каждым разом требуется все больше наркотика и денег, соответственно, тоже. И вот уже для того чтобы каждый день иметь свою дозу, наркоман начинает приучать к наркотикам своих знакомых. За каждого новичка он получает бесплатную дозу.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arn(inVertical)">
                                      <p:cBhvr>
                                        <p:cTn id="7" dur="1000"/>
                                        <p:tgtEl>
                                          <p:spTgt spid="573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fade">
                                      <p:cBhvr>
                                        <p:cTn id="11" dur="1000"/>
                                        <p:tgtEl>
                                          <p:spTgt spid="57347">
                                            <p:txEl>
                                              <p:pRg st="0" end="0"/>
                                            </p:txEl>
                                          </p:spTgt>
                                        </p:tgtEl>
                                      </p:cBhvr>
                                    </p:animEffect>
                                    <p:anim calcmode="lin" valueType="num">
                                      <p:cBhvr>
                                        <p:cTn id="12"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50825" y="260350"/>
            <a:ext cx="8435975" cy="1439863"/>
          </a:xfrm>
        </p:spPr>
        <p:txBody>
          <a:bodyPr/>
          <a:lstStyle/>
          <a:p>
            <a:pPr eaLnBrk="1" hangingPunct="1">
              <a:defRPr/>
            </a:pPr>
            <a:r>
              <a:rPr lang="ru-RU" sz="3200" i="1">
                <a:solidFill>
                  <a:srgbClr val="FFFF00"/>
                </a:solidFill>
              </a:rPr>
              <a:t>Миф 4. Нюхать клей, глотать таблетки </a:t>
            </a:r>
            <a:r>
              <a:rPr lang="ru-RU" sz="3200">
                <a:solidFill>
                  <a:srgbClr val="FFFF00"/>
                </a:solidFill>
              </a:rPr>
              <a:t>- </a:t>
            </a:r>
            <a:r>
              <a:rPr lang="ru-RU" sz="3200" i="1">
                <a:solidFill>
                  <a:srgbClr val="FFFF00"/>
                </a:solidFill>
              </a:rPr>
              <a:t>это баловство, не имеющее отношения к наркомании.</a:t>
            </a:r>
          </a:p>
        </p:txBody>
      </p:sp>
      <p:sp>
        <p:nvSpPr>
          <p:cNvPr id="58371" name="Rectangle 3"/>
          <p:cNvSpPr>
            <a:spLocks noGrp="1" noChangeArrowheads="1"/>
          </p:cNvSpPr>
          <p:nvPr>
            <p:ph type="body" idx="1"/>
          </p:nvPr>
        </p:nvSpPr>
        <p:spPr>
          <a:xfrm>
            <a:off x="468313" y="2565400"/>
            <a:ext cx="8229600" cy="3743325"/>
          </a:xfrm>
        </p:spPr>
        <p:txBody>
          <a:bodyPr/>
          <a:lstStyle/>
          <a:p>
            <a:pPr eaLnBrk="1" hangingPunct="1">
              <a:buFont typeface="Wingdings" pitchFamily="2" charset="2"/>
              <a:buNone/>
              <a:defRPr/>
            </a:pPr>
            <a:r>
              <a:rPr lang="ru-RU" dirty="0"/>
              <a:t>   </a:t>
            </a:r>
            <a:r>
              <a:rPr lang="ru-RU" dirty="0">
                <a:solidFill>
                  <a:srgbClr val="FF0000"/>
                </a:solidFill>
              </a:rPr>
              <a:t>Это токсикомания. Употребление этих веществ вызывает привыкание и зависимость, таким образом, токсикомания является разновидностью наркомании.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barn(inVertical)">
                                      <p:cBhvr>
                                        <p:cTn id="7" dur="1000"/>
                                        <p:tgtEl>
                                          <p:spTgt spid="5837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58371">
                                            <p:txEl>
                                              <p:pRg st="0" end="0"/>
                                            </p:txEl>
                                          </p:spTgt>
                                        </p:tgtEl>
                                        <p:attrNameLst>
                                          <p:attrName>style.visibility</p:attrName>
                                        </p:attrNameLst>
                                      </p:cBhvr>
                                      <p:to>
                                        <p:strVal val="visible"/>
                                      </p:to>
                                    </p:set>
                                    <p:animEffect transition="in" filter="fade">
                                      <p:cBhvr>
                                        <p:cTn id="11" dur="1000"/>
                                        <p:tgtEl>
                                          <p:spTgt spid="58371">
                                            <p:txEl>
                                              <p:pRg st="0" end="0"/>
                                            </p:txEl>
                                          </p:spTgt>
                                        </p:tgtEl>
                                      </p:cBhvr>
                                    </p:animEffect>
                                    <p:anim calcmode="lin" valueType="num">
                                      <p:cBhvr>
                                        <p:cTn id="12"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ru-RU" sz="2800" i="1">
                <a:solidFill>
                  <a:srgbClr val="FFFF00"/>
                </a:solidFill>
              </a:rPr>
              <a:t>Миф 5. При употреблении наркотика ощущения настолько приятны и необычны, что стоит ради этого рискнуть.</a:t>
            </a:r>
          </a:p>
        </p:txBody>
      </p:sp>
      <p:sp>
        <p:nvSpPr>
          <p:cNvPr id="5939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ru-RU" sz="2800" dirty="0"/>
              <a:t>   </a:t>
            </a:r>
            <a:r>
              <a:rPr lang="ru-RU" sz="2800" dirty="0" err="1">
                <a:solidFill>
                  <a:srgbClr val="FF0000"/>
                </a:solidFill>
              </a:rPr>
              <a:t>Эйфорическое</a:t>
            </a:r>
            <a:r>
              <a:rPr lang="ru-RU" sz="2800" dirty="0">
                <a:solidFill>
                  <a:srgbClr val="FF0000"/>
                </a:solidFill>
              </a:rPr>
              <a:t> состояние, ради которого человек начинает принимать наркотики, длится от 3 до 5 минут. А остальные 1-3 часа нередко сопровождаются бредом и кошмарными галлюцинациями. Часто наркотик вызывает у начинающих тошноту и рвоту, резкую сухость во рту и сердцебиение. Иногда вместо удовольствия наступает состояние внезапного страха - так называемая наркоманами «измена». Без наркотиков больной испытывает ужасное состояние - «ломку».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barn(inVertical)">
                                      <p:cBhvr>
                                        <p:cTn id="7" dur="1000"/>
                                        <p:tgtEl>
                                          <p:spTgt spid="5939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fade">
                                      <p:cBhvr>
                                        <p:cTn id="11" dur="1000"/>
                                        <p:tgtEl>
                                          <p:spTgt spid="59395">
                                            <p:txEl>
                                              <p:pRg st="0" end="0"/>
                                            </p:txEl>
                                          </p:spTgt>
                                        </p:tgtEl>
                                      </p:cBhvr>
                                    </p:animEffect>
                                    <p:anim calcmode="lin" valueType="num">
                                      <p:cBhvr>
                                        <p:cTn id="12"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theme/theme1.xml><?xml version="1.0" encoding="utf-8"?>
<a:theme xmlns:a="http://schemas.openxmlformats.org/drawingml/2006/main" name="Разрез">
  <a:themeElements>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Разрез">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Разрез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Разрез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Разрез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Разрез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Разрез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Разрез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Разрез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322</TotalTime>
  <Words>1361</Words>
  <Application>Microsoft Office PowerPoint</Application>
  <PresentationFormat>Экран (4:3)</PresentationFormat>
  <Paragraphs>92</Paragraphs>
  <Slides>39</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Calibri</vt:lpstr>
      <vt:lpstr>Georgia</vt:lpstr>
      <vt:lpstr>Tahoma</vt:lpstr>
      <vt:lpstr>Times New Roman</vt:lpstr>
      <vt:lpstr>Wingdings</vt:lpstr>
      <vt:lpstr>Разрез</vt:lpstr>
      <vt:lpstr>Презентация PowerPoint</vt:lpstr>
      <vt:lpstr>Презентация PowerPoint</vt:lpstr>
      <vt:lpstr>Презентация PowerPoint</vt:lpstr>
      <vt:lpstr>Какие мифы о наркотиках бытуют в среде подростков и молодых людей?</vt:lpstr>
      <vt:lpstr>Миф 1. Употребление наркотиков не болезнь, а баловство, дурная привычка.</vt:lpstr>
      <vt:lpstr>Миф 2. Наркомания излечима.</vt:lpstr>
      <vt:lpstr>Миф 3. Наркотиком могут поделиться просто так, по доброте душевной.</vt:lpstr>
      <vt:lpstr>Миф 4. Нюхать клей, глотать таблетки - это баловство, не имеющее отношения к наркомании.</vt:lpstr>
      <vt:lpstr>Миф 5. При употреблении наркотика ощущения настолько приятны и необычны, что стоит ради этого рискнуть.</vt:lpstr>
      <vt:lpstr>Миф 6. По внешнему виду и образу жизни наркоманы ничем не отличаются от окружающих.</vt:lpstr>
      <vt:lpstr>Татьяна,29 лет. Когда – то Татьяна работала на хлебозаводе , но , потеряв работу , занялась проституцией, где впервые и попробовала наркотик … После недолгого приёма дезоморфина у неё развился глубокий некроз тканей левой голени. </vt:lpstr>
      <vt:lpstr>Последствия приёма наркотиков. Когда – то они были такими , как мы с вами…</vt:lpstr>
      <vt:lpstr>Дети, рождённые от наркоманов…</vt:lpstr>
      <vt:lpstr>А вот так живут наркоманы…</vt:lpstr>
      <vt:lpstr>Средняя продолжительность жизни наркомана с того момента, как он плотно сел на иглу, составляет 1-7 лет.</vt:lpstr>
      <vt:lpstr>Презентация PowerPoint</vt:lpstr>
      <vt:lpstr>Существует множество причин злоупотребления наркотиками. </vt:lpstr>
      <vt:lpstr>Любопытство.  </vt:lpstr>
      <vt:lpstr>Презентация PowerPoint</vt:lpstr>
      <vt:lpstr>Презентация PowerPoint</vt:lpstr>
      <vt:lpstr>Презентация PowerPoint</vt:lpstr>
      <vt:lpstr>ИХ ЖИЗНЬ ОБОРВАЛИ НАРКОТИКИ.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Евгений Плющенко</vt:lpstr>
      <vt:lpstr>Алексей Немов.</vt:lpstr>
      <vt:lpstr>Мария Шарапова.  </vt:lpstr>
      <vt:lpstr>Роман Павлюченко.</vt:lpstr>
      <vt:lpstr>Возможна ли была бы их победа, если бы они впустили в свою жизнь наркотики?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MICHAEL</dc:creator>
  <cp:lastModifiedBy>Ирина</cp:lastModifiedBy>
  <cp:revision>28</cp:revision>
  <dcterms:created xsi:type="dcterms:W3CDTF">2008-11-07T16:02:11Z</dcterms:created>
  <dcterms:modified xsi:type="dcterms:W3CDTF">2022-11-16T04:12:16Z</dcterms:modified>
</cp:coreProperties>
</file>